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8"/>
  </p:notesMasterIdLst>
  <p:sldIdLst>
    <p:sldId id="258" r:id="rId2"/>
    <p:sldId id="259" r:id="rId3"/>
    <p:sldId id="355" r:id="rId4"/>
    <p:sldId id="413" r:id="rId5"/>
    <p:sldId id="414" r:id="rId6"/>
    <p:sldId id="434" r:id="rId7"/>
    <p:sldId id="415" r:id="rId8"/>
    <p:sldId id="416" r:id="rId9"/>
    <p:sldId id="423" r:id="rId10"/>
    <p:sldId id="437" r:id="rId11"/>
    <p:sldId id="417" r:id="rId12"/>
    <p:sldId id="418" r:id="rId13"/>
    <p:sldId id="419" r:id="rId14"/>
    <p:sldId id="421" r:id="rId15"/>
    <p:sldId id="422" r:id="rId16"/>
    <p:sldId id="425" r:id="rId17"/>
    <p:sldId id="426" r:id="rId18"/>
    <p:sldId id="427" r:id="rId19"/>
    <p:sldId id="428" r:id="rId20"/>
    <p:sldId id="429" r:id="rId21"/>
    <p:sldId id="365" r:id="rId22"/>
    <p:sldId id="356" r:id="rId23"/>
    <p:sldId id="435" r:id="rId24"/>
    <p:sldId id="436" r:id="rId25"/>
    <p:sldId id="424" r:id="rId26"/>
    <p:sldId id="412" r:id="rId27"/>
    <p:sldId id="430" r:id="rId28"/>
    <p:sldId id="431" r:id="rId29"/>
    <p:sldId id="432" r:id="rId30"/>
    <p:sldId id="433" r:id="rId31"/>
    <p:sldId id="438" r:id="rId32"/>
    <p:sldId id="439" r:id="rId33"/>
    <p:sldId id="440" r:id="rId34"/>
    <p:sldId id="441" r:id="rId35"/>
    <p:sldId id="411" r:id="rId36"/>
    <p:sldId id="264" r:id="rId37"/>
  </p:sldIdLst>
  <p:sldSz cx="18288000" cy="10287000"/>
  <p:notesSz cx="6858000" cy="9144000"/>
  <p:embeddedFontLst>
    <p:embeddedFont>
      <p:font typeface="Montserrat Classic" pitchFamily="2" charset="77"/>
      <p:regular r:id="rId39"/>
    </p:embeddedFont>
    <p:embeddedFont>
      <p:font typeface="Montserrat Extra-Bold" panose="020B0502040204090203" pitchFamily="34" charset="0"/>
      <p:regular r:id="rId40"/>
      <p:bold r:id="rId41"/>
    </p:embeddedFont>
    <p:embeddedFont>
      <p:font typeface="Montserrat Extra-Bold Bold" panose="020B0502040204090203" pitchFamily="34" charset="0"/>
      <p:regular r:id="rId42"/>
      <p:bold r:id="rId43"/>
    </p:embeddedFont>
    <p:embeddedFont>
      <p:font typeface="Montserrat Semi-Bold" pitchFamily="2" charset="77"/>
      <p:regular r:id="rId44"/>
      <p:bold r:id="rId45"/>
    </p:embeddedFont>
    <p:embeddedFont>
      <p:font typeface="Montserrat Semi-Bold Bold" pitchFamily="2" charset="77"/>
      <p:regular r:id="rId46"/>
      <p:bold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32" autoAdjust="0"/>
    <p:restoredTop sz="75402" autoAdjust="0"/>
  </p:normalViewPr>
  <p:slideViewPr>
    <p:cSldViewPr>
      <p:cViewPr varScale="1">
        <p:scale>
          <a:sx n="70" d="100"/>
          <a:sy n="70" d="100"/>
        </p:scale>
        <p:origin x="2336" y="-6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608A6F-F238-8A45-B56A-D88B57C8D046}" type="datetimeFigureOut">
              <a:rPr lang="en-US" smtClean="0"/>
              <a:t>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6EC3BA-37F7-D24D-A29C-B4556DF6E651}" type="slidenum">
              <a:rPr lang="en-US" smtClean="0"/>
              <a:t>‹#›</a:t>
            </a:fld>
            <a:endParaRPr lang="en-US"/>
          </a:p>
        </p:txBody>
      </p:sp>
    </p:spTree>
    <p:extLst>
      <p:ext uri="{BB962C8B-B14F-4D97-AF65-F5344CB8AC3E}">
        <p14:creationId xmlns:p14="http://schemas.microsoft.com/office/powerpoint/2010/main" val="2557100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43E03-3259-8027-D4E9-5E75A6DB7E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A53BF4-AAB7-5B8F-C533-D3CDF15E5C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FEB193-5A4E-09A4-FCFE-48242CB392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2548D95-EF7D-2FED-B207-A927E1F490B6}"/>
              </a:ext>
            </a:extLst>
          </p:cNvPr>
          <p:cNvSpPr>
            <a:spLocks noGrp="1"/>
          </p:cNvSpPr>
          <p:nvPr>
            <p:ph type="sldNum" sz="quarter" idx="5"/>
          </p:nvPr>
        </p:nvSpPr>
        <p:spPr/>
        <p:txBody>
          <a:bodyPr/>
          <a:lstStyle/>
          <a:p>
            <a:fld id="{176EC3BA-37F7-D24D-A29C-B4556DF6E651}" type="slidenum">
              <a:rPr lang="en-US" smtClean="0"/>
              <a:t>4</a:t>
            </a:fld>
            <a:endParaRPr lang="en-US"/>
          </a:p>
        </p:txBody>
      </p:sp>
    </p:spTree>
    <p:extLst>
      <p:ext uri="{BB962C8B-B14F-4D97-AF65-F5344CB8AC3E}">
        <p14:creationId xmlns:p14="http://schemas.microsoft.com/office/powerpoint/2010/main" val="206224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09410-6F57-CF5A-2EF2-D760B4D201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C65450-1149-2918-F7D4-E79AB0E562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9066D7-A94B-1BBD-03E6-46D5A7F5420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B00E129-E51C-B346-B401-7B504AAB3D78}"/>
              </a:ext>
            </a:extLst>
          </p:cNvPr>
          <p:cNvSpPr>
            <a:spLocks noGrp="1"/>
          </p:cNvSpPr>
          <p:nvPr>
            <p:ph type="sldNum" sz="quarter" idx="5"/>
          </p:nvPr>
        </p:nvSpPr>
        <p:spPr/>
        <p:txBody>
          <a:bodyPr/>
          <a:lstStyle/>
          <a:p>
            <a:fld id="{176EC3BA-37F7-D24D-A29C-B4556DF6E651}" type="slidenum">
              <a:rPr lang="en-US" smtClean="0"/>
              <a:t>14</a:t>
            </a:fld>
            <a:endParaRPr lang="en-US"/>
          </a:p>
        </p:txBody>
      </p:sp>
    </p:spTree>
    <p:extLst>
      <p:ext uri="{BB962C8B-B14F-4D97-AF65-F5344CB8AC3E}">
        <p14:creationId xmlns:p14="http://schemas.microsoft.com/office/powerpoint/2010/main" val="35015414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101D7-A170-AC3C-D2F2-7F11C5AEB0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A22310-A29E-032E-EF00-BCD2B805D2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4403BA-C890-2884-015A-DA6B7EA73FC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32FEAEA-B13F-DA55-8E98-978E083BDAD9}"/>
              </a:ext>
            </a:extLst>
          </p:cNvPr>
          <p:cNvSpPr>
            <a:spLocks noGrp="1"/>
          </p:cNvSpPr>
          <p:nvPr>
            <p:ph type="sldNum" sz="quarter" idx="5"/>
          </p:nvPr>
        </p:nvSpPr>
        <p:spPr/>
        <p:txBody>
          <a:bodyPr/>
          <a:lstStyle/>
          <a:p>
            <a:fld id="{176EC3BA-37F7-D24D-A29C-B4556DF6E651}" type="slidenum">
              <a:rPr lang="en-US" smtClean="0"/>
              <a:t>15</a:t>
            </a:fld>
            <a:endParaRPr lang="en-US"/>
          </a:p>
        </p:txBody>
      </p:sp>
    </p:spTree>
    <p:extLst>
      <p:ext uri="{BB962C8B-B14F-4D97-AF65-F5344CB8AC3E}">
        <p14:creationId xmlns:p14="http://schemas.microsoft.com/office/powerpoint/2010/main" val="7699049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B0F0D7-E30F-8D24-5FBC-159F9BACF4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8FC450-E735-7D10-4B9B-6C2DCB69B1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2E9E2C-6F8E-D8F8-EE19-3750CA6FE5D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7B56A4-B8A1-1E21-8E29-02B2FD81AAF6}"/>
              </a:ext>
            </a:extLst>
          </p:cNvPr>
          <p:cNvSpPr>
            <a:spLocks noGrp="1"/>
          </p:cNvSpPr>
          <p:nvPr>
            <p:ph type="sldNum" sz="quarter" idx="5"/>
          </p:nvPr>
        </p:nvSpPr>
        <p:spPr/>
        <p:txBody>
          <a:bodyPr/>
          <a:lstStyle/>
          <a:p>
            <a:fld id="{176EC3BA-37F7-D24D-A29C-B4556DF6E651}" type="slidenum">
              <a:rPr lang="en-US" smtClean="0"/>
              <a:t>16</a:t>
            </a:fld>
            <a:endParaRPr lang="en-US"/>
          </a:p>
        </p:txBody>
      </p:sp>
    </p:spTree>
    <p:extLst>
      <p:ext uri="{BB962C8B-B14F-4D97-AF65-F5344CB8AC3E}">
        <p14:creationId xmlns:p14="http://schemas.microsoft.com/office/powerpoint/2010/main" val="10885986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18D3B8-3CF4-F2C9-7EA2-1D8D036EBE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F3FF1C-847C-B8C0-2AB6-C10B7A4721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8E1121-1D41-81C1-DC30-10F01E9DFC8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FF58A0B-2018-CEFE-DAEA-DF3C126A3FD8}"/>
              </a:ext>
            </a:extLst>
          </p:cNvPr>
          <p:cNvSpPr>
            <a:spLocks noGrp="1"/>
          </p:cNvSpPr>
          <p:nvPr>
            <p:ph type="sldNum" sz="quarter" idx="5"/>
          </p:nvPr>
        </p:nvSpPr>
        <p:spPr/>
        <p:txBody>
          <a:bodyPr/>
          <a:lstStyle/>
          <a:p>
            <a:fld id="{176EC3BA-37F7-D24D-A29C-B4556DF6E651}" type="slidenum">
              <a:rPr lang="en-US" smtClean="0"/>
              <a:t>17</a:t>
            </a:fld>
            <a:endParaRPr lang="en-US"/>
          </a:p>
        </p:txBody>
      </p:sp>
    </p:spTree>
    <p:extLst>
      <p:ext uri="{BB962C8B-B14F-4D97-AF65-F5344CB8AC3E}">
        <p14:creationId xmlns:p14="http://schemas.microsoft.com/office/powerpoint/2010/main" val="13333257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6CD7E-D6B8-67BB-065A-A29D046376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3173F3-0CC4-C0D1-8A51-A488F8F27F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A50E1D-7F10-A47F-8EAB-04ABB7A9480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46BEEFB-61D8-31FA-6F7E-202A89258B1B}"/>
              </a:ext>
            </a:extLst>
          </p:cNvPr>
          <p:cNvSpPr>
            <a:spLocks noGrp="1"/>
          </p:cNvSpPr>
          <p:nvPr>
            <p:ph type="sldNum" sz="quarter" idx="5"/>
          </p:nvPr>
        </p:nvSpPr>
        <p:spPr/>
        <p:txBody>
          <a:bodyPr/>
          <a:lstStyle/>
          <a:p>
            <a:fld id="{176EC3BA-37F7-D24D-A29C-B4556DF6E651}" type="slidenum">
              <a:rPr lang="en-US" smtClean="0"/>
              <a:t>18</a:t>
            </a:fld>
            <a:endParaRPr lang="en-US"/>
          </a:p>
        </p:txBody>
      </p:sp>
    </p:spTree>
    <p:extLst>
      <p:ext uri="{BB962C8B-B14F-4D97-AF65-F5344CB8AC3E}">
        <p14:creationId xmlns:p14="http://schemas.microsoft.com/office/powerpoint/2010/main" val="9458463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3C807-A76D-BC33-B253-A68C3F936C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C5A934-F405-E4BF-978D-008284DD61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92C64C-7878-25D4-2650-E7B12EA124B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38986E1-0EE1-D095-E748-396B79334E5B}"/>
              </a:ext>
            </a:extLst>
          </p:cNvPr>
          <p:cNvSpPr>
            <a:spLocks noGrp="1"/>
          </p:cNvSpPr>
          <p:nvPr>
            <p:ph type="sldNum" sz="quarter" idx="5"/>
          </p:nvPr>
        </p:nvSpPr>
        <p:spPr/>
        <p:txBody>
          <a:bodyPr/>
          <a:lstStyle/>
          <a:p>
            <a:fld id="{176EC3BA-37F7-D24D-A29C-B4556DF6E651}" type="slidenum">
              <a:rPr lang="en-US" smtClean="0"/>
              <a:t>19</a:t>
            </a:fld>
            <a:endParaRPr lang="en-US"/>
          </a:p>
        </p:txBody>
      </p:sp>
    </p:spTree>
    <p:extLst>
      <p:ext uri="{BB962C8B-B14F-4D97-AF65-F5344CB8AC3E}">
        <p14:creationId xmlns:p14="http://schemas.microsoft.com/office/powerpoint/2010/main" val="17429724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B2CEB-7208-386A-14AB-24EB714F3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93F0B3-FBB1-E784-0B05-CB4D444B60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422CC8-B735-7594-A32E-42BF4047E26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FC04DE8-3C69-5263-2064-111EAAFFF032}"/>
              </a:ext>
            </a:extLst>
          </p:cNvPr>
          <p:cNvSpPr>
            <a:spLocks noGrp="1"/>
          </p:cNvSpPr>
          <p:nvPr>
            <p:ph type="sldNum" sz="quarter" idx="5"/>
          </p:nvPr>
        </p:nvSpPr>
        <p:spPr/>
        <p:txBody>
          <a:bodyPr/>
          <a:lstStyle/>
          <a:p>
            <a:fld id="{176EC3BA-37F7-D24D-A29C-B4556DF6E651}" type="slidenum">
              <a:rPr lang="en-US" smtClean="0"/>
              <a:t>20</a:t>
            </a:fld>
            <a:endParaRPr lang="en-US"/>
          </a:p>
        </p:txBody>
      </p:sp>
    </p:spTree>
    <p:extLst>
      <p:ext uri="{BB962C8B-B14F-4D97-AF65-F5344CB8AC3E}">
        <p14:creationId xmlns:p14="http://schemas.microsoft.com/office/powerpoint/2010/main" val="1062810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EC5F7-A259-4EC8-33C4-FD907473A2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AFE2B5-3BBA-A7E9-062B-744C812231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3A325D-2ED3-6341-D336-8141ACCF45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0390184-6C47-F949-E632-DA4EB8440AD0}"/>
              </a:ext>
            </a:extLst>
          </p:cNvPr>
          <p:cNvSpPr>
            <a:spLocks noGrp="1"/>
          </p:cNvSpPr>
          <p:nvPr>
            <p:ph type="sldNum" sz="quarter" idx="5"/>
          </p:nvPr>
        </p:nvSpPr>
        <p:spPr/>
        <p:txBody>
          <a:bodyPr/>
          <a:lstStyle/>
          <a:p>
            <a:fld id="{176EC3BA-37F7-D24D-A29C-B4556DF6E651}" type="slidenum">
              <a:rPr lang="en-US" smtClean="0"/>
              <a:t>22</a:t>
            </a:fld>
            <a:endParaRPr lang="en-US"/>
          </a:p>
        </p:txBody>
      </p:sp>
    </p:spTree>
    <p:extLst>
      <p:ext uri="{BB962C8B-B14F-4D97-AF65-F5344CB8AC3E}">
        <p14:creationId xmlns:p14="http://schemas.microsoft.com/office/powerpoint/2010/main" val="31235190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E8A5EE-459A-CDF1-AEC7-A9B5A2722C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7458D7-D25B-17EE-16ED-CB3F06B18A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BD1B7D-A388-C3B2-8D68-DC14AE0ADFE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C33AC60-0DD4-3D9E-322F-2599D9530600}"/>
              </a:ext>
            </a:extLst>
          </p:cNvPr>
          <p:cNvSpPr>
            <a:spLocks noGrp="1"/>
          </p:cNvSpPr>
          <p:nvPr>
            <p:ph type="sldNum" sz="quarter" idx="5"/>
          </p:nvPr>
        </p:nvSpPr>
        <p:spPr/>
        <p:txBody>
          <a:bodyPr/>
          <a:lstStyle/>
          <a:p>
            <a:fld id="{176EC3BA-37F7-D24D-A29C-B4556DF6E651}" type="slidenum">
              <a:rPr lang="en-US" smtClean="0"/>
              <a:t>23</a:t>
            </a:fld>
            <a:endParaRPr lang="en-US"/>
          </a:p>
        </p:txBody>
      </p:sp>
    </p:spTree>
    <p:extLst>
      <p:ext uri="{BB962C8B-B14F-4D97-AF65-F5344CB8AC3E}">
        <p14:creationId xmlns:p14="http://schemas.microsoft.com/office/powerpoint/2010/main" val="14344462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AE29D-C6CF-D336-2BC9-3973DAECBA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63FA19-DCFC-1F08-B35C-A1FA99E302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C4841B-88E3-DEE8-693B-E737EA5E4B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C7A3C8-5F20-32B2-B786-8C27F64FA6D9}"/>
              </a:ext>
            </a:extLst>
          </p:cNvPr>
          <p:cNvSpPr>
            <a:spLocks noGrp="1"/>
          </p:cNvSpPr>
          <p:nvPr>
            <p:ph type="sldNum" sz="quarter" idx="5"/>
          </p:nvPr>
        </p:nvSpPr>
        <p:spPr/>
        <p:txBody>
          <a:bodyPr/>
          <a:lstStyle/>
          <a:p>
            <a:fld id="{176EC3BA-37F7-D24D-A29C-B4556DF6E651}" type="slidenum">
              <a:rPr lang="en-US" smtClean="0"/>
              <a:t>24</a:t>
            </a:fld>
            <a:endParaRPr lang="en-US"/>
          </a:p>
        </p:txBody>
      </p:sp>
    </p:spTree>
    <p:extLst>
      <p:ext uri="{BB962C8B-B14F-4D97-AF65-F5344CB8AC3E}">
        <p14:creationId xmlns:p14="http://schemas.microsoft.com/office/powerpoint/2010/main" val="2914866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80FD3-71F0-712A-EF0F-C208F23DCB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2E0098-9B44-6FF0-336C-17F4E3E86A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770865-5CF1-57AA-142F-236310DFB68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DE8D56C-6FAE-E4BE-9D7F-492BF756A986}"/>
              </a:ext>
            </a:extLst>
          </p:cNvPr>
          <p:cNvSpPr>
            <a:spLocks noGrp="1"/>
          </p:cNvSpPr>
          <p:nvPr>
            <p:ph type="sldNum" sz="quarter" idx="5"/>
          </p:nvPr>
        </p:nvSpPr>
        <p:spPr/>
        <p:txBody>
          <a:bodyPr/>
          <a:lstStyle/>
          <a:p>
            <a:fld id="{176EC3BA-37F7-D24D-A29C-B4556DF6E651}" type="slidenum">
              <a:rPr lang="en-US" smtClean="0"/>
              <a:t>5</a:t>
            </a:fld>
            <a:endParaRPr lang="en-US"/>
          </a:p>
        </p:txBody>
      </p:sp>
    </p:spTree>
    <p:extLst>
      <p:ext uri="{BB962C8B-B14F-4D97-AF65-F5344CB8AC3E}">
        <p14:creationId xmlns:p14="http://schemas.microsoft.com/office/powerpoint/2010/main" val="1117725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A4205-8B30-0BA3-9FE2-C7217EDCC0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981081-DC22-069B-BD36-619CA1D8E7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3EC393-8127-4712-8DD8-6A8C0021FA5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DB9ED4F-3AFD-5CE3-F1CA-06C3AD62F03B}"/>
              </a:ext>
            </a:extLst>
          </p:cNvPr>
          <p:cNvSpPr>
            <a:spLocks noGrp="1"/>
          </p:cNvSpPr>
          <p:nvPr>
            <p:ph type="sldNum" sz="quarter" idx="5"/>
          </p:nvPr>
        </p:nvSpPr>
        <p:spPr/>
        <p:txBody>
          <a:bodyPr/>
          <a:lstStyle/>
          <a:p>
            <a:fld id="{176EC3BA-37F7-D24D-A29C-B4556DF6E651}" type="slidenum">
              <a:rPr lang="en-US" smtClean="0"/>
              <a:t>25</a:t>
            </a:fld>
            <a:endParaRPr lang="en-US"/>
          </a:p>
        </p:txBody>
      </p:sp>
    </p:spTree>
    <p:extLst>
      <p:ext uri="{BB962C8B-B14F-4D97-AF65-F5344CB8AC3E}">
        <p14:creationId xmlns:p14="http://schemas.microsoft.com/office/powerpoint/2010/main" val="41909564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07DD1-0B91-EACF-4769-4919AD4A21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6A998E-E716-2513-6B8B-C29DC08BBA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CE19C0-5534-3A0C-E9BC-312A0AAE659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8CEB1B-6C32-D89D-0ED5-D24BDF9299C3}"/>
              </a:ext>
            </a:extLst>
          </p:cNvPr>
          <p:cNvSpPr>
            <a:spLocks noGrp="1"/>
          </p:cNvSpPr>
          <p:nvPr>
            <p:ph type="sldNum" sz="quarter" idx="5"/>
          </p:nvPr>
        </p:nvSpPr>
        <p:spPr/>
        <p:txBody>
          <a:bodyPr/>
          <a:lstStyle/>
          <a:p>
            <a:fld id="{176EC3BA-37F7-D24D-A29C-B4556DF6E651}" type="slidenum">
              <a:rPr lang="en-US" smtClean="0"/>
              <a:t>26</a:t>
            </a:fld>
            <a:endParaRPr lang="en-US"/>
          </a:p>
        </p:txBody>
      </p:sp>
    </p:spTree>
    <p:extLst>
      <p:ext uri="{BB962C8B-B14F-4D97-AF65-F5344CB8AC3E}">
        <p14:creationId xmlns:p14="http://schemas.microsoft.com/office/powerpoint/2010/main" val="21908475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3E2C2-9136-5439-226A-F74B31EA90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D06390-F551-7553-4493-7E8C62ABA0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1F6196-C083-5687-42B7-C1A216748EF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0C8B648-5A2C-5A99-CA71-9AA8C749E2A6}"/>
              </a:ext>
            </a:extLst>
          </p:cNvPr>
          <p:cNvSpPr>
            <a:spLocks noGrp="1"/>
          </p:cNvSpPr>
          <p:nvPr>
            <p:ph type="sldNum" sz="quarter" idx="5"/>
          </p:nvPr>
        </p:nvSpPr>
        <p:spPr/>
        <p:txBody>
          <a:bodyPr/>
          <a:lstStyle/>
          <a:p>
            <a:fld id="{176EC3BA-37F7-D24D-A29C-B4556DF6E651}" type="slidenum">
              <a:rPr lang="en-US" smtClean="0"/>
              <a:t>27</a:t>
            </a:fld>
            <a:endParaRPr lang="en-US"/>
          </a:p>
        </p:txBody>
      </p:sp>
    </p:spTree>
    <p:extLst>
      <p:ext uri="{BB962C8B-B14F-4D97-AF65-F5344CB8AC3E}">
        <p14:creationId xmlns:p14="http://schemas.microsoft.com/office/powerpoint/2010/main" val="7728734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3C4AB-267E-D2ED-66CE-390801C2DB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65E30C-4957-58A4-E92C-D999A1D803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F8FC06-AF5B-B819-8BC0-3C6B1EDD5A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5CFA8EB-A797-0446-22C1-626F4EE6E65C}"/>
              </a:ext>
            </a:extLst>
          </p:cNvPr>
          <p:cNvSpPr>
            <a:spLocks noGrp="1"/>
          </p:cNvSpPr>
          <p:nvPr>
            <p:ph type="sldNum" sz="quarter" idx="5"/>
          </p:nvPr>
        </p:nvSpPr>
        <p:spPr/>
        <p:txBody>
          <a:bodyPr/>
          <a:lstStyle/>
          <a:p>
            <a:fld id="{176EC3BA-37F7-D24D-A29C-B4556DF6E651}" type="slidenum">
              <a:rPr lang="en-US" smtClean="0"/>
              <a:t>28</a:t>
            </a:fld>
            <a:endParaRPr lang="en-US"/>
          </a:p>
        </p:txBody>
      </p:sp>
    </p:spTree>
    <p:extLst>
      <p:ext uri="{BB962C8B-B14F-4D97-AF65-F5344CB8AC3E}">
        <p14:creationId xmlns:p14="http://schemas.microsoft.com/office/powerpoint/2010/main" val="30696722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9A8FD-0583-B450-B226-12CDC2F87F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4C3631-8DC8-2471-2022-E66D9D4644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F2B9EA-8A50-617C-CD0A-C7AC8CD17CC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E3E9E7-5A4A-1ACE-F96B-F02B6C649E47}"/>
              </a:ext>
            </a:extLst>
          </p:cNvPr>
          <p:cNvSpPr>
            <a:spLocks noGrp="1"/>
          </p:cNvSpPr>
          <p:nvPr>
            <p:ph type="sldNum" sz="quarter" idx="5"/>
          </p:nvPr>
        </p:nvSpPr>
        <p:spPr/>
        <p:txBody>
          <a:bodyPr/>
          <a:lstStyle/>
          <a:p>
            <a:fld id="{176EC3BA-37F7-D24D-A29C-B4556DF6E651}" type="slidenum">
              <a:rPr lang="en-US" smtClean="0"/>
              <a:t>29</a:t>
            </a:fld>
            <a:endParaRPr lang="en-US"/>
          </a:p>
        </p:txBody>
      </p:sp>
    </p:spTree>
    <p:extLst>
      <p:ext uri="{BB962C8B-B14F-4D97-AF65-F5344CB8AC3E}">
        <p14:creationId xmlns:p14="http://schemas.microsoft.com/office/powerpoint/2010/main" val="34161852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81D24-3492-B51F-10E4-35B59949D5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C6783C-84D4-631C-C086-5AA9BA9D90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43DD68-0F65-7EA0-5AA0-5C0E149CE8C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F9CC95-EFE0-A00D-27BC-CDAB7590F326}"/>
              </a:ext>
            </a:extLst>
          </p:cNvPr>
          <p:cNvSpPr>
            <a:spLocks noGrp="1"/>
          </p:cNvSpPr>
          <p:nvPr>
            <p:ph type="sldNum" sz="quarter" idx="5"/>
          </p:nvPr>
        </p:nvSpPr>
        <p:spPr/>
        <p:txBody>
          <a:bodyPr/>
          <a:lstStyle/>
          <a:p>
            <a:fld id="{176EC3BA-37F7-D24D-A29C-B4556DF6E651}" type="slidenum">
              <a:rPr lang="en-US" smtClean="0"/>
              <a:t>30</a:t>
            </a:fld>
            <a:endParaRPr lang="en-US"/>
          </a:p>
        </p:txBody>
      </p:sp>
    </p:spTree>
    <p:extLst>
      <p:ext uri="{BB962C8B-B14F-4D97-AF65-F5344CB8AC3E}">
        <p14:creationId xmlns:p14="http://schemas.microsoft.com/office/powerpoint/2010/main" val="35316228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9006B-BD3D-914B-B851-DF9F6FFAC1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C3F629-F1E0-D4FA-7345-E04115FB7D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08CE58-C940-7011-D53D-4D9728B723B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D450E31-51E7-AA48-A368-6502EBE15109}"/>
              </a:ext>
            </a:extLst>
          </p:cNvPr>
          <p:cNvSpPr>
            <a:spLocks noGrp="1"/>
          </p:cNvSpPr>
          <p:nvPr>
            <p:ph type="sldNum" sz="quarter" idx="5"/>
          </p:nvPr>
        </p:nvSpPr>
        <p:spPr/>
        <p:txBody>
          <a:bodyPr/>
          <a:lstStyle/>
          <a:p>
            <a:fld id="{176EC3BA-37F7-D24D-A29C-B4556DF6E651}" type="slidenum">
              <a:rPr lang="en-US" smtClean="0"/>
              <a:t>31</a:t>
            </a:fld>
            <a:endParaRPr lang="en-US"/>
          </a:p>
        </p:txBody>
      </p:sp>
    </p:spTree>
    <p:extLst>
      <p:ext uri="{BB962C8B-B14F-4D97-AF65-F5344CB8AC3E}">
        <p14:creationId xmlns:p14="http://schemas.microsoft.com/office/powerpoint/2010/main" val="36829019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25A02-25F0-3A98-9F93-2D03266090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9E967E-0581-3869-8EAD-0C79003DD7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A0A7B0-BD74-3EFF-0D77-8F02FAD9C14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5228E7C-AAD5-A0C4-ABD9-D4875EBD3CA7}"/>
              </a:ext>
            </a:extLst>
          </p:cNvPr>
          <p:cNvSpPr>
            <a:spLocks noGrp="1"/>
          </p:cNvSpPr>
          <p:nvPr>
            <p:ph type="sldNum" sz="quarter" idx="5"/>
          </p:nvPr>
        </p:nvSpPr>
        <p:spPr/>
        <p:txBody>
          <a:bodyPr/>
          <a:lstStyle/>
          <a:p>
            <a:fld id="{176EC3BA-37F7-D24D-A29C-B4556DF6E651}" type="slidenum">
              <a:rPr lang="en-US" smtClean="0"/>
              <a:t>32</a:t>
            </a:fld>
            <a:endParaRPr lang="en-US"/>
          </a:p>
        </p:txBody>
      </p:sp>
    </p:spTree>
    <p:extLst>
      <p:ext uri="{BB962C8B-B14F-4D97-AF65-F5344CB8AC3E}">
        <p14:creationId xmlns:p14="http://schemas.microsoft.com/office/powerpoint/2010/main" val="13382853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BACF1-9976-EFF8-6642-BBB71F985E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B377D3-3A20-137C-69FF-A9A587A00F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E2B7CA-9162-29E5-B258-15BEDEE2311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96D2C41-B7FC-C2B4-9402-E4B71D6C5667}"/>
              </a:ext>
            </a:extLst>
          </p:cNvPr>
          <p:cNvSpPr>
            <a:spLocks noGrp="1"/>
          </p:cNvSpPr>
          <p:nvPr>
            <p:ph type="sldNum" sz="quarter" idx="5"/>
          </p:nvPr>
        </p:nvSpPr>
        <p:spPr/>
        <p:txBody>
          <a:bodyPr/>
          <a:lstStyle/>
          <a:p>
            <a:fld id="{176EC3BA-37F7-D24D-A29C-B4556DF6E651}" type="slidenum">
              <a:rPr lang="en-US" smtClean="0"/>
              <a:t>33</a:t>
            </a:fld>
            <a:endParaRPr lang="en-US"/>
          </a:p>
        </p:txBody>
      </p:sp>
    </p:spTree>
    <p:extLst>
      <p:ext uri="{BB962C8B-B14F-4D97-AF65-F5344CB8AC3E}">
        <p14:creationId xmlns:p14="http://schemas.microsoft.com/office/powerpoint/2010/main" val="17451258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74F71-2BCA-1604-6D63-0720A8BA04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BC20A9-17D3-86CA-3AAD-3BF018A2B8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7E1A13-43F0-EC91-B9F7-963AB740230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3EC9838-C0BC-B907-1EE0-68EFE0EE65D8}"/>
              </a:ext>
            </a:extLst>
          </p:cNvPr>
          <p:cNvSpPr>
            <a:spLocks noGrp="1"/>
          </p:cNvSpPr>
          <p:nvPr>
            <p:ph type="sldNum" sz="quarter" idx="5"/>
          </p:nvPr>
        </p:nvSpPr>
        <p:spPr/>
        <p:txBody>
          <a:bodyPr/>
          <a:lstStyle/>
          <a:p>
            <a:fld id="{176EC3BA-37F7-D24D-A29C-B4556DF6E651}" type="slidenum">
              <a:rPr lang="en-US" smtClean="0"/>
              <a:t>34</a:t>
            </a:fld>
            <a:endParaRPr lang="en-US"/>
          </a:p>
        </p:txBody>
      </p:sp>
    </p:spTree>
    <p:extLst>
      <p:ext uri="{BB962C8B-B14F-4D97-AF65-F5344CB8AC3E}">
        <p14:creationId xmlns:p14="http://schemas.microsoft.com/office/powerpoint/2010/main" val="4151830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941FA-A9FD-9092-B3B8-EDBA3CCB1D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2F1570-364E-6E78-5E6D-A06DCBC6D7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ECE3CE-056F-4397-71FD-DBC3454F83F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EB28F3B-822B-C38F-4E33-B6B53A0E0293}"/>
              </a:ext>
            </a:extLst>
          </p:cNvPr>
          <p:cNvSpPr>
            <a:spLocks noGrp="1"/>
          </p:cNvSpPr>
          <p:nvPr>
            <p:ph type="sldNum" sz="quarter" idx="5"/>
          </p:nvPr>
        </p:nvSpPr>
        <p:spPr/>
        <p:txBody>
          <a:bodyPr/>
          <a:lstStyle/>
          <a:p>
            <a:fld id="{176EC3BA-37F7-D24D-A29C-B4556DF6E651}" type="slidenum">
              <a:rPr lang="en-US" smtClean="0"/>
              <a:t>6</a:t>
            </a:fld>
            <a:endParaRPr lang="en-US"/>
          </a:p>
        </p:txBody>
      </p:sp>
    </p:spTree>
    <p:extLst>
      <p:ext uri="{BB962C8B-B14F-4D97-AF65-F5344CB8AC3E}">
        <p14:creationId xmlns:p14="http://schemas.microsoft.com/office/powerpoint/2010/main" val="2440451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385B94-8D69-1CAE-6198-F609B1BD2F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C6C878-F535-62F4-5C6F-4A237E191E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5A8719-C2F6-6EC7-CB4A-47261E8B80EF}"/>
              </a:ext>
            </a:extLst>
          </p:cNvPr>
          <p:cNvSpPr>
            <a:spLocks noGrp="1"/>
          </p:cNvSpPr>
          <p:nvPr>
            <p:ph type="body" idx="1"/>
          </p:nvPr>
        </p:nvSpPr>
        <p:spPr/>
        <p:txBody>
          <a:bodyPr/>
          <a:lstStyle/>
          <a:p>
            <a:pPr>
              <a:lnSpc>
                <a:spcPts val="1350"/>
              </a:lnSpc>
            </a:pPr>
            <a:endParaRPr lang="en-PH" b="0" dirty="0">
              <a:solidFill>
                <a:srgbClr val="CCCCCC"/>
              </a:solidFill>
              <a:effectLst/>
              <a:latin typeface="Menlo" panose="020B0609030804020204" pitchFamily="49" charset="0"/>
            </a:endParaRPr>
          </a:p>
        </p:txBody>
      </p:sp>
      <p:sp>
        <p:nvSpPr>
          <p:cNvPr id="4" name="Slide Number Placeholder 3">
            <a:extLst>
              <a:ext uri="{FF2B5EF4-FFF2-40B4-BE49-F238E27FC236}">
                <a16:creationId xmlns:a16="http://schemas.microsoft.com/office/drawing/2014/main" id="{BE9DD2F1-804C-0575-1E41-4BCC8A09FBF6}"/>
              </a:ext>
            </a:extLst>
          </p:cNvPr>
          <p:cNvSpPr>
            <a:spLocks noGrp="1"/>
          </p:cNvSpPr>
          <p:nvPr>
            <p:ph type="sldNum" sz="quarter" idx="5"/>
          </p:nvPr>
        </p:nvSpPr>
        <p:spPr/>
        <p:txBody>
          <a:bodyPr/>
          <a:lstStyle/>
          <a:p>
            <a:fld id="{176EC3BA-37F7-D24D-A29C-B4556DF6E651}" type="slidenum">
              <a:rPr lang="en-US" smtClean="0"/>
              <a:t>35</a:t>
            </a:fld>
            <a:endParaRPr lang="en-US"/>
          </a:p>
        </p:txBody>
      </p:sp>
    </p:spTree>
    <p:extLst>
      <p:ext uri="{BB962C8B-B14F-4D97-AF65-F5344CB8AC3E}">
        <p14:creationId xmlns:p14="http://schemas.microsoft.com/office/powerpoint/2010/main" val="2702022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C29C5-E5F6-F9DD-FC0E-F737455164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40FE6A-806C-998B-97D5-6CA86444FB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F7FBE4-96D1-F224-A10C-0B3F6BCF4FF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EAD5633-4990-BF78-27D6-CF8C10C11FE4}"/>
              </a:ext>
            </a:extLst>
          </p:cNvPr>
          <p:cNvSpPr>
            <a:spLocks noGrp="1"/>
          </p:cNvSpPr>
          <p:nvPr>
            <p:ph type="sldNum" sz="quarter" idx="5"/>
          </p:nvPr>
        </p:nvSpPr>
        <p:spPr/>
        <p:txBody>
          <a:bodyPr/>
          <a:lstStyle/>
          <a:p>
            <a:fld id="{176EC3BA-37F7-D24D-A29C-B4556DF6E651}" type="slidenum">
              <a:rPr lang="en-US" smtClean="0"/>
              <a:t>7</a:t>
            </a:fld>
            <a:endParaRPr lang="en-US"/>
          </a:p>
        </p:txBody>
      </p:sp>
    </p:spTree>
    <p:extLst>
      <p:ext uri="{BB962C8B-B14F-4D97-AF65-F5344CB8AC3E}">
        <p14:creationId xmlns:p14="http://schemas.microsoft.com/office/powerpoint/2010/main" val="473768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402206-8B29-34BC-1027-AA83F49E22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F165AD-239C-DE72-6753-C42BD826B1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9C756E-83A1-50CD-18F9-EA5F54525DB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8A88936-6784-FD53-1484-3D80B98E862B}"/>
              </a:ext>
            </a:extLst>
          </p:cNvPr>
          <p:cNvSpPr>
            <a:spLocks noGrp="1"/>
          </p:cNvSpPr>
          <p:nvPr>
            <p:ph type="sldNum" sz="quarter" idx="5"/>
          </p:nvPr>
        </p:nvSpPr>
        <p:spPr/>
        <p:txBody>
          <a:bodyPr/>
          <a:lstStyle/>
          <a:p>
            <a:fld id="{176EC3BA-37F7-D24D-A29C-B4556DF6E651}" type="slidenum">
              <a:rPr lang="en-US" smtClean="0"/>
              <a:t>8</a:t>
            </a:fld>
            <a:endParaRPr lang="en-US"/>
          </a:p>
        </p:txBody>
      </p:sp>
    </p:spTree>
    <p:extLst>
      <p:ext uri="{BB962C8B-B14F-4D97-AF65-F5344CB8AC3E}">
        <p14:creationId xmlns:p14="http://schemas.microsoft.com/office/powerpoint/2010/main" val="3386664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25127-8261-144B-E0FC-5A76B1A9AB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B27301-6081-0AD7-0A87-87A81CE124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D65BE2-8438-DA2D-3283-6DA2CFD33F1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7487298-CEDF-2F0F-6E93-3019F7DD9731}"/>
              </a:ext>
            </a:extLst>
          </p:cNvPr>
          <p:cNvSpPr>
            <a:spLocks noGrp="1"/>
          </p:cNvSpPr>
          <p:nvPr>
            <p:ph type="sldNum" sz="quarter" idx="5"/>
          </p:nvPr>
        </p:nvSpPr>
        <p:spPr/>
        <p:txBody>
          <a:bodyPr/>
          <a:lstStyle/>
          <a:p>
            <a:fld id="{176EC3BA-37F7-D24D-A29C-B4556DF6E651}" type="slidenum">
              <a:rPr lang="en-US" smtClean="0"/>
              <a:t>9</a:t>
            </a:fld>
            <a:endParaRPr lang="en-US"/>
          </a:p>
        </p:txBody>
      </p:sp>
    </p:spTree>
    <p:extLst>
      <p:ext uri="{BB962C8B-B14F-4D97-AF65-F5344CB8AC3E}">
        <p14:creationId xmlns:p14="http://schemas.microsoft.com/office/powerpoint/2010/main" val="81254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222A2-3C43-B013-EA22-322F750D07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7C4D2C-15C4-1F95-D656-82EE07562C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69510A-6897-E750-8993-4C3EB3E3CE9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66CF1C-AC2A-DB4A-DD85-F431A68A47A1}"/>
              </a:ext>
            </a:extLst>
          </p:cNvPr>
          <p:cNvSpPr>
            <a:spLocks noGrp="1"/>
          </p:cNvSpPr>
          <p:nvPr>
            <p:ph type="sldNum" sz="quarter" idx="5"/>
          </p:nvPr>
        </p:nvSpPr>
        <p:spPr/>
        <p:txBody>
          <a:bodyPr/>
          <a:lstStyle/>
          <a:p>
            <a:fld id="{176EC3BA-37F7-D24D-A29C-B4556DF6E651}" type="slidenum">
              <a:rPr lang="en-US" smtClean="0"/>
              <a:t>11</a:t>
            </a:fld>
            <a:endParaRPr lang="en-US"/>
          </a:p>
        </p:txBody>
      </p:sp>
    </p:spTree>
    <p:extLst>
      <p:ext uri="{BB962C8B-B14F-4D97-AF65-F5344CB8AC3E}">
        <p14:creationId xmlns:p14="http://schemas.microsoft.com/office/powerpoint/2010/main" val="3450491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A193A-2DD4-B6E7-7629-6B500264AE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A8DABD-56E8-A8F8-0840-745F54E331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D92015-1F35-0803-E132-20AFAD95830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AF2DBDE-4E63-E869-BD77-E96B512B6CAA}"/>
              </a:ext>
            </a:extLst>
          </p:cNvPr>
          <p:cNvSpPr>
            <a:spLocks noGrp="1"/>
          </p:cNvSpPr>
          <p:nvPr>
            <p:ph type="sldNum" sz="quarter" idx="5"/>
          </p:nvPr>
        </p:nvSpPr>
        <p:spPr/>
        <p:txBody>
          <a:bodyPr/>
          <a:lstStyle/>
          <a:p>
            <a:fld id="{176EC3BA-37F7-D24D-A29C-B4556DF6E651}" type="slidenum">
              <a:rPr lang="en-US" smtClean="0"/>
              <a:t>12</a:t>
            </a:fld>
            <a:endParaRPr lang="en-US"/>
          </a:p>
        </p:txBody>
      </p:sp>
    </p:spTree>
    <p:extLst>
      <p:ext uri="{BB962C8B-B14F-4D97-AF65-F5344CB8AC3E}">
        <p14:creationId xmlns:p14="http://schemas.microsoft.com/office/powerpoint/2010/main" val="3439984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65914-CE61-3BEC-DC39-9B55E46B3D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772E23-5A81-11BD-024A-6300D4DA75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1204F9-78A2-9F24-EAB0-DC7E3A436FE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EFAD771-9B52-AC23-57F3-24D766A7EF57}"/>
              </a:ext>
            </a:extLst>
          </p:cNvPr>
          <p:cNvSpPr>
            <a:spLocks noGrp="1"/>
          </p:cNvSpPr>
          <p:nvPr>
            <p:ph type="sldNum" sz="quarter" idx="5"/>
          </p:nvPr>
        </p:nvSpPr>
        <p:spPr/>
        <p:txBody>
          <a:bodyPr/>
          <a:lstStyle/>
          <a:p>
            <a:fld id="{176EC3BA-37F7-D24D-A29C-B4556DF6E651}" type="slidenum">
              <a:rPr lang="en-US" smtClean="0"/>
              <a:t>13</a:t>
            </a:fld>
            <a:endParaRPr lang="en-US"/>
          </a:p>
        </p:txBody>
      </p:sp>
    </p:spTree>
    <p:extLst>
      <p:ext uri="{BB962C8B-B14F-4D97-AF65-F5344CB8AC3E}">
        <p14:creationId xmlns:p14="http://schemas.microsoft.com/office/powerpoint/2010/main" val="774516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github.com/"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www.simplilearn.com/tutorials/git-tutorial/what-is-git"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www.gitkraken.com/learn/git" TargetMode="External"/><Relationship Id="rId5" Type="http://schemas.openxmlformats.org/officeDocument/2006/relationships/hyperlink" Target="https://www.w3schools.com/git/default.asp" TargetMode="Externa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www.git-scm.com/"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4232766" y="244544"/>
            <a:ext cx="9822468" cy="9797911"/>
          </a:xfrm>
          <a:custGeom>
            <a:avLst/>
            <a:gdLst/>
            <a:ahLst/>
            <a:cxnLst/>
            <a:rect l="l" t="t" r="r" b="b"/>
            <a:pathLst>
              <a:path w="9822468" h="9797911">
                <a:moveTo>
                  <a:pt x="0" y="0"/>
                </a:moveTo>
                <a:lnTo>
                  <a:pt x="9822468" y="0"/>
                </a:lnTo>
                <a:lnTo>
                  <a:pt x="9822468" y="9797912"/>
                </a:lnTo>
                <a:lnTo>
                  <a:pt x="0" y="9797912"/>
                </a:lnTo>
                <a:lnTo>
                  <a:pt x="0" y="0"/>
                </a:lnTo>
                <a:close/>
              </a:path>
            </a:pathLst>
          </a:custGeom>
          <a:blipFill>
            <a:blip r:embed="rId3"/>
            <a:stretch>
              <a:fillRect/>
            </a:stretch>
          </a:blipFill>
        </p:spPr>
        <p:txBody>
          <a:bodyPr/>
          <a:lstStyle/>
          <a:p>
            <a:endParaRPr lang="en-US"/>
          </a:p>
        </p:txBody>
      </p:sp>
      <p:sp>
        <p:nvSpPr>
          <p:cNvPr id="4" name="Freeform 4"/>
          <p:cNvSpPr/>
          <p:nvPr/>
        </p:nvSpPr>
        <p:spPr>
          <a:xfrm>
            <a:off x="13527" y="0"/>
            <a:ext cx="18260947" cy="10287000"/>
          </a:xfrm>
          <a:custGeom>
            <a:avLst/>
            <a:gdLst/>
            <a:ahLst/>
            <a:cxnLst/>
            <a:rect l="l" t="t" r="r" b="b"/>
            <a:pathLst>
              <a:path w="18260947" h="10287000">
                <a:moveTo>
                  <a:pt x="0" y="0"/>
                </a:moveTo>
                <a:lnTo>
                  <a:pt x="18260946" y="0"/>
                </a:lnTo>
                <a:lnTo>
                  <a:pt x="18260946" y="10287000"/>
                </a:lnTo>
                <a:lnTo>
                  <a:pt x="0" y="10287000"/>
                </a:lnTo>
                <a:lnTo>
                  <a:pt x="0" y="0"/>
                </a:lnTo>
                <a:close/>
              </a:path>
            </a:pathLst>
          </a:custGeom>
          <a:blipFill>
            <a:blip r:embed="rId4"/>
            <a:stretch>
              <a:fillRect/>
            </a:stretch>
          </a:blipFill>
        </p:spPr>
        <p:txBody>
          <a:bodyPr/>
          <a:lstStyle/>
          <a:p>
            <a:endParaRPr lang="en-US"/>
          </a:p>
        </p:txBody>
      </p:sp>
      <p:sp>
        <p:nvSpPr>
          <p:cNvPr id="5" name="Freeform 5"/>
          <p:cNvSpPr/>
          <p:nvPr/>
        </p:nvSpPr>
        <p:spPr>
          <a:xfrm>
            <a:off x="6461660" y="1153410"/>
            <a:ext cx="5364680" cy="1070701"/>
          </a:xfrm>
          <a:custGeom>
            <a:avLst/>
            <a:gdLst/>
            <a:ahLst/>
            <a:cxnLst/>
            <a:rect l="l" t="t" r="r" b="b"/>
            <a:pathLst>
              <a:path w="5364680" h="1070701">
                <a:moveTo>
                  <a:pt x="0" y="0"/>
                </a:moveTo>
                <a:lnTo>
                  <a:pt x="5364680" y="0"/>
                </a:lnTo>
                <a:lnTo>
                  <a:pt x="5364680" y="1070700"/>
                </a:lnTo>
                <a:lnTo>
                  <a:pt x="0" y="1070700"/>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1219200" y="4120516"/>
            <a:ext cx="15849599" cy="1090042"/>
          </a:xfrm>
          <a:prstGeom prst="rect">
            <a:avLst/>
          </a:prstGeom>
        </p:spPr>
        <p:txBody>
          <a:bodyPr wrap="square" lIns="0" tIns="0" rIns="0" bIns="0" rtlCol="0" anchor="t">
            <a:spAutoFit/>
          </a:bodyPr>
          <a:lstStyle/>
          <a:p>
            <a:pPr algn="ctr">
              <a:lnSpc>
                <a:spcPts val="8499"/>
              </a:lnSpc>
            </a:pPr>
            <a:r>
              <a:rPr lang="en-US" sz="8499" dirty="0">
                <a:solidFill>
                  <a:srgbClr val="282828"/>
                </a:solidFill>
                <a:latin typeface="Montserrat Extra-Bold"/>
                <a:ea typeface="Montserrat Extra-Bold"/>
                <a:cs typeface="Montserrat Extra-Bold"/>
                <a:sym typeface="Montserrat Extra-Bold"/>
              </a:rPr>
              <a:t>Versioning Control System</a:t>
            </a:r>
          </a:p>
        </p:txBody>
      </p:sp>
      <p:sp>
        <p:nvSpPr>
          <p:cNvPr id="7" name="TextBox 7"/>
          <p:cNvSpPr txBox="1"/>
          <p:nvPr/>
        </p:nvSpPr>
        <p:spPr>
          <a:xfrm>
            <a:off x="3500227" y="5572125"/>
            <a:ext cx="11287546" cy="520700"/>
          </a:xfrm>
          <a:prstGeom prst="rect">
            <a:avLst/>
          </a:prstGeom>
        </p:spPr>
        <p:txBody>
          <a:bodyPr lIns="0" tIns="0" rIns="0" bIns="0" rtlCol="0" anchor="t">
            <a:spAutoFit/>
          </a:bodyPr>
          <a:lstStyle/>
          <a:p>
            <a:pPr algn="ctr">
              <a:lnSpc>
                <a:spcPts val="3999"/>
              </a:lnSpc>
            </a:pPr>
            <a:r>
              <a:rPr lang="en-US" sz="3999" b="1" dirty="0">
                <a:solidFill>
                  <a:srgbClr val="282828"/>
                </a:solidFill>
                <a:latin typeface="Montserrat Semi-Bold Bold"/>
                <a:ea typeface="Montserrat Semi-Bold Bold"/>
                <a:cs typeface="Montserrat Semi-Bold Bold"/>
                <a:sym typeface="Montserrat Semi-Bold Bold"/>
              </a:rPr>
              <a:t>Joshua Cuesta</a:t>
            </a:r>
          </a:p>
        </p:txBody>
      </p:sp>
      <p:sp>
        <p:nvSpPr>
          <p:cNvPr id="8" name="Freeform 8"/>
          <p:cNvSpPr/>
          <p:nvPr/>
        </p:nvSpPr>
        <p:spPr>
          <a:xfrm flipH="1">
            <a:off x="0" y="4571969"/>
            <a:ext cx="4999506" cy="5715031"/>
          </a:xfrm>
          <a:custGeom>
            <a:avLst/>
            <a:gdLst/>
            <a:ahLst/>
            <a:cxnLst/>
            <a:rect l="l" t="t" r="r" b="b"/>
            <a:pathLst>
              <a:path w="4999506" h="5715031">
                <a:moveTo>
                  <a:pt x="4999506" y="0"/>
                </a:moveTo>
                <a:lnTo>
                  <a:pt x="0" y="0"/>
                </a:lnTo>
                <a:lnTo>
                  <a:pt x="0" y="5715031"/>
                </a:lnTo>
                <a:lnTo>
                  <a:pt x="4999506" y="5715031"/>
                </a:lnTo>
                <a:lnTo>
                  <a:pt x="4999506" y="0"/>
                </a:lnTo>
                <a:close/>
              </a:path>
            </a:pathLst>
          </a:custGeom>
          <a:blipFill>
            <a:blip r:embed="rId6"/>
            <a:stretch>
              <a:fillRect/>
            </a:stretch>
          </a:blipFill>
        </p:spPr>
        <p:txBody>
          <a:bodyPr/>
          <a:lstStyle/>
          <a:p>
            <a:endParaRPr lang="en-US"/>
          </a:p>
        </p:txBody>
      </p:sp>
      <p:sp>
        <p:nvSpPr>
          <p:cNvPr id="9" name="Freeform 9"/>
          <p:cNvSpPr/>
          <p:nvPr/>
        </p:nvSpPr>
        <p:spPr>
          <a:xfrm flipH="1">
            <a:off x="13593134" y="-1083559"/>
            <a:ext cx="5551842" cy="4897456"/>
          </a:xfrm>
          <a:custGeom>
            <a:avLst/>
            <a:gdLst/>
            <a:ahLst/>
            <a:cxnLst/>
            <a:rect l="l" t="t" r="r" b="b"/>
            <a:pathLst>
              <a:path w="5551842" h="4897456">
                <a:moveTo>
                  <a:pt x="5551842" y="0"/>
                </a:moveTo>
                <a:lnTo>
                  <a:pt x="0" y="0"/>
                </a:lnTo>
                <a:lnTo>
                  <a:pt x="0" y="4897456"/>
                </a:lnTo>
                <a:lnTo>
                  <a:pt x="5551842" y="4897456"/>
                </a:lnTo>
                <a:lnTo>
                  <a:pt x="5551842" y="0"/>
                </a:lnTo>
                <a:close/>
              </a:path>
            </a:pathLst>
          </a:custGeom>
          <a:blipFill>
            <a:blip r:embed="rId7"/>
            <a:stretch>
              <a:fillRect/>
            </a:stretch>
          </a:blipFill>
        </p:spPr>
        <p:txBody>
          <a:bodyPr/>
          <a:lstStyle/>
          <a:p>
            <a:endParaRPr lang="en-US"/>
          </a:p>
        </p:txBody>
      </p:sp>
      <p:sp>
        <p:nvSpPr>
          <p:cNvPr id="10" name="Freeform 10"/>
          <p:cNvSpPr/>
          <p:nvPr/>
        </p:nvSpPr>
        <p:spPr>
          <a:xfrm rot="-10800000">
            <a:off x="11621930" y="0"/>
            <a:ext cx="3565936" cy="1688760"/>
          </a:xfrm>
          <a:custGeom>
            <a:avLst/>
            <a:gdLst/>
            <a:ahLst/>
            <a:cxnLst/>
            <a:rect l="l" t="t" r="r" b="b"/>
            <a:pathLst>
              <a:path w="3565936" h="1688760">
                <a:moveTo>
                  <a:pt x="0" y="0"/>
                </a:moveTo>
                <a:lnTo>
                  <a:pt x="3565936" y="0"/>
                </a:lnTo>
                <a:lnTo>
                  <a:pt x="3565936" y="1688760"/>
                </a:lnTo>
                <a:lnTo>
                  <a:pt x="0" y="1688760"/>
                </a:lnTo>
                <a:lnTo>
                  <a:pt x="0" y="0"/>
                </a:lnTo>
                <a:close/>
              </a:path>
            </a:pathLst>
          </a:custGeom>
          <a:blipFill>
            <a:blip r:embed="rId8"/>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633810-E45E-02AD-220F-902BDD961DF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403E033-6068-10C4-83A6-6521596F01C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a:extLst>
              <a:ext uri="{FF2B5EF4-FFF2-40B4-BE49-F238E27FC236}">
                <a16:creationId xmlns:a16="http://schemas.microsoft.com/office/drawing/2014/main" id="{45AAE4E2-43FC-0644-C1A6-F9476F607EF2}"/>
              </a:ext>
            </a:extLst>
          </p:cNvPr>
          <p:cNvSpPr/>
          <p:nvPr/>
        </p:nvSpPr>
        <p:spPr>
          <a:xfrm>
            <a:off x="-92563" y="24848"/>
            <a:ext cx="18260947" cy="10287000"/>
          </a:xfrm>
          <a:custGeom>
            <a:avLst/>
            <a:gdLst/>
            <a:ahLst/>
            <a:cxnLst/>
            <a:rect l="l" t="t" r="r" b="b"/>
            <a:pathLst>
              <a:path w="18260947" h="10287000">
                <a:moveTo>
                  <a:pt x="0" y="0"/>
                </a:moveTo>
                <a:lnTo>
                  <a:pt x="18260946" y="0"/>
                </a:lnTo>
                <a:lnTo>
                  <a:pt x="18260946" y="10287000"/>
                </a:lnTo>
                <a:lnTo>
                  <a:pt x="0" y="10287000"/>
                </a:lnTo>
                <a:lnTo>
                  <a:pt x="0" y="0"/>
                </a:lnTo>
                <a:close/>
              </a:path>
            </a:pathLst>
          </a:custGeom>
          <a:blipFill>
            <a:blip r:embed="rId3"/>
            <a:stretch>
              <a:fillRect/>
            </a:stretch>
          </a:blipFill>
        </p:spPr>
        <p:txBody>
          <a:bodyPr/>
          <a:lstStyle/>
          <a:p>
            <a:endParaRPr lang="en-US"/>
          </a:p>
        </p:txBody>
      </p:sp>
      <p:graphicFrame>
        <p:nvGraphicFramePr>
          <p:cNvPr id="4" name="Table 4">
            <a:extLst>
              <a:ext uri="{FF2B5EF4-FFF2-40B4-BE49-F238E27FC236}">
                <a16:creationId xmlns:a16="http://schemas.microsoft.com/office/drawing/2014/main" id="{D27FDECE-F5CA-FAEF-15EA-81A7EFEC8683}"/>
              </a:ext>
            </a:extLst>
          </p:cNvPr>
          <p:cNvGraphicFramePr>
            <a:graphicFrameLocks noGrp="1"/>
          </p:cNvGraphicFramePr>
          <p:nvPr/>
        </p:nvGraphicFramePr>
        <p:xfrm>
          <a:off x="-75998" y="3665743"/>
          <a:ext cx="18439995" cy="2955515"/>
        </p:xfrm>
        <a:graphic>
          <a:graphicData uri="http://schemas.openxmlformats.org/drawingml/2006/table">
            <a:tbl>
              <a:tblPr/>
              <a:tblGrid>
                <a:gridCol w="18439995">
                  <a:extLst>
                    <a:ext uri="{9D8B030D-6E8A-4147-A177-3AD203B41FA5}">
                      <a16:colId xmlns:a16="http://schemas.microsoft.com/office/drawing/2014/main" val="20000"/>
                    </a:ext>
                  </a:extLst>
                </a:gridCol>
              </a:tblGrid>
              <a:tr h="2955515">
                <a:tc>
                  <a:txBody>
                    <a:bodyPr/>
                    <a:lstStyle/>
                    <a:p>
                      <a:pPr algn="ctr">
                        <a:lnSpc>
                          <a:spcPts val="2519"/>
                        </a:lnSpc>
                        <a:defRPr/>
                      </a:pPr>
                      <a:endParaRPr lang="en-US" sz="1100" dirty="0"/>
                    </a:p>
                  </a:txBody>
                  <a:tcPr marL="253874" marR="253874" marT="253874" marB="253874"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BBF0F"/>
                    </a:solidFill>
                  </a:tcPr>
                </a:tc>
                <a:extLst>
                  <a:ext uri="{0D108BD9-81ED-4DB2-BD59-A6C34878D82A}">
                    <a16:rowId xmlns:a16="http://schemas.microsoft.com/office/drawing/2014/main" val="10000"/>
                  </a:ext>
                </a:extLst>
              </a:tr>
            </a:tbl>
          </a:graphicData>
        </a:graphic>
      </p:graphicFrame>
      <p:sp>
        <p:nvSpPr>
          <p:cNvPr id="6" name="TextBox 6">
            <a:extLst>
              <a:ext uri="{FF2B5EF4-FFF2-40B4-BE49-F238E27FC236}">
                <a16:creationId xmlns:a16="http://schemas.microsoft.com/office/drawing/2014/main" id="{B08F4BC3-44A4-8CAE-8BAC-0AFDDFAB42A2}"/>
              </a:ext>
            </a:extLst>
          </p:cNvPr>
          <p:cNvSpPr txBox="1"/>
          <p:nvPr/>
        </p:nvSpPr>
        <p:spPr>
          <a:xfrm>
            <a:off x="1520189" y="4014186"/>
            <a:ext cx="15247620" cy="2308324"/>
          </a:xfrm>
          <a:prstGeom prst="rect">
            <a:avLst/>
          </a:prstGeom>
        </p:spPr>
        <p:txBody>
          <a:bodyPr lIns="0" tIns="0" rIns="0" bIns="0" rtlCol="0" anchor="t">
            <a:spAutoFit/>
          </a:bodyPr>
          <a:lstStyle/>
          <a:p>
            <a:pPr algn="ctr">
              <a:lnSpc>
                <a:spcPts val="9000"/>
              </a:lnSpc>
            </a:pPr>
            <a:r>
              <a:rPr lang="en-US" sz="9000" b="1" dirty="0">
                <a:solidFill>
                  <a:srgbClr val="FFFFFF"/>
                </a:solidFill>
                <a:latin typeface="Montserrat Extra-Bold Bold"/>
                <a:ea typeface="Montserrat Extra-Bold Bold"/>
                <a:cs typeface="Montserrat Extra-Bold Bold"/>
                <a:sym typeface="Montserrat Extra-Bold Bold"/>
              </a:rPr>
              <a:t>Using Git with Command Line</a:t>
            </a:r>
          </a:p>
        </p:txBody>
      </p:sp>
    </p:spTree>
    <p:extLst>
      <p:ext uri="{BB962C8B-B14F-4D97-AF65-F5344CB8AC3E}">
        <p14:creationId xmlns:p14="http://schemas.microsoft.com/office/powerpoint/2010/main" val="1533141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73E68F-44DE-6640-8FDF-A7BA6FD86E9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40F1CB5-1C05-8F5B-A570-49FCCAA5249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3" name="Freeform 3">
            <a:extLst>
              <a:ext uri="{FF2B5EF4-FFF2-40B4-BE49-F238E27FC236}">
                <a16:creationId xmlns:a16="http://schemas.microsoft.com/office/drawing/2014/main" id="{676D597E-4322-BACC-A2F6-2D23E5E86D67}"/>
              </a:ext>
            </a:extLst>
          </p:cNvPr>
          <p:cNvSpPr/>
          <p:nvPr/>
        </p:nvSpPr>
        <p:spPr>
          <a:xfrm>
            <a:off x="13527" y="0"/>
            <a:ext cx="18260947" cy="10287000"/>
          </a:xfrm>
          <a:custGeom>
            <a:avLst/>
            <a:gdLst/>
            <a:ahLst/>
            <a:cxnLst/>
            <a:rect l="l" t="t" r="r" b="b"/>
            <a:pathLst>
              <a:path w="18260947" h="10287000">
                <a:moveTo>
                  <a:pt x="0" y="0"/>
                </a:moveTo>
                <a:lnTo>
                  <a:pt x="18260946" y="0"/>
                </a:lnTo>
                <a:lnTo>
                  <a:pt x="18260946" y="10287000"/>
                </a:lnTo>
                <a:lnTo>
                  <a:pt x="0" y="10287000"/>
                </a:lnTo>
                <a:lnTo>
                  <a:pt x="0" y="0"/>
                </a:lnTo>
                <a:close/>
              </a:path>
            </a:pathLst>
          </a:custGeom>
          <a:blipFill>
            <a:blip r:embed="rId4"/>
            <a:stretch>
              <a:fillRect/>
            </a:stretch>
          </a:blipFill>
        </p:spPr>
        <p:txBody>
          <a:bodyPr/>
          <a:lstStyle/>
          <a:p>
            <a:endParaRPr lang="en-US"/>
          </a:p>
        </p:txBody>
      </p:sp>
      <p:sp>
        <p:nvSpPr>
          <p:cNvPr id="4" name="Freeform 4">
            <a:extLst>
              <a:ext uri="{FF2B5EF4-FFF2-40B4-BE49-F238E27FC236}">
                <a16:creationId xmlns:a16="http://schemas.microsoft.com/office/drawing/2014/main" id="{F618BA22-F042-25C6-B62A-F3812B1A0775}"/>
              </a:ext>
            </a:extLst>
          </p:cNvPr>
          <p:cNvSpPr/>
          <p:nvPr/>
        </p:nvSpPr>
        <p:spPr>
          <a:xfrm rot="-10774085" flipH="1" flipV="1">
            <a:off x="-1499127" y="-848076"/>
            <a:ext cx="7513325" cy="6627742"/>
          </a:xfrm>
          <a:custGeom>
            <a:avLst/>
            <a:gdLst/>
            <a:ahLst/>
            <a:cxnLst/>
            <a:rect l="l" t="t" r="r" b="b"/>
            <a:pathLst>
              <a:path w="7513325" h="6627742">
                <a:moveTo>
                  <a:pt x="7513325" y="6627742"/>
                </a:moveTo>
                <a:lnTo>
                  <a:pt x="0" y="6627742"/>
                </a:lnTo>
                <a:lnTo>
                  <a:pt x="0" y="0"/>
                </a:lnTo>
                <a:lnTo>
                  <a:pt x="7513325" y="0"/>
                </a:lnTo>
                <a:lnTo>
                  <a:pt x="7513325" y="6627742"/>
                </a:lnTo>
                <a:close/>
              </a:path>
            </a:pathLst>
          </a:custGeom>
          <a:blipFill>
            <a:blip r:embed="rId5"/>
            <a:stretch>
              <a:fillRect/>
            </a:stretch>
          </a:blipFill>
        </p:spPr>
        <p:txBody>
          <a:bodyPr/>
          <a:lstStyle/>
          <a:p>
            <a:endParaRPr lang="en-US"/>
          </a:p>
        </p:txBody>
      </p:sp>
      <p:sp>
        <p:nvSpPr>
          <p:cNvPr id="5" name="Freeform 5">
            <a:extLst>
              <a:ext uri="{FF2B5EF4-FFF2-40B4-BE49-F238E27FC236}">
                <a16:creationId xmlns:a16="http://schemas.microsoft.com/office/drawing/2014/main" id="{BC0EA9CA-3B67-8E49-1C19-BAC80EAD315C}"/>
              </a:ext>
            </a:extLst>
          </p:cNvPr>
          <p:cNvSpPr/>
          <p:nvPr/>
        </p:nvSpPr>
        <p:spPr>
          <a:xfrm rot="-10799767" flipV="1">
            <a:off x="14006237" y="6980245"/>
            <a:ext cx="4635655" cy="4556111"/>
          </a:xfrm>
          <a:custGeom>
            <a:avLst/>
            <a:gdLst/>
            <a:ahLst/>
            <a:cxnLst/>
            <a:rect l="l" t="t" r="r" b="b"/>
            <a:pathLst>
              <a:path w="4635655" h="4556111">
                <a:moveTo>
                  <a:pt x="0" y="4556110"/>
                </a:moveTo>
                <a:lnTo>
                  <a:pt x="4635654" y="4556110"/>
                </a:lnTo>
                <a:lnTo>
                  <a:pt x="4635654" y="0"/>
                </a:lnTo>
                <a:lnTo>
                  <a:pt x="0" y="0"/>
                </a:lnTo>
                <a:lnTo>
                  <a:pt x="0" y="4556110"/>
                </a:lnTo>
                <a:close/>
              </a:path>
            </a:pathLst>
          </a:custGeom>
          <a:blipFill>
            <a:blip r:embed="rId6"/>
            <a:stretch>
              <a:fillRect/>
            </a:stretch>
          </a:blipFill>
        </p:spPr>
        <p:txBody>
          <a:bodyPr/>
          <a:lstStyle/>
          <a:p>
            <a:endParaRPr lang="en-US"/>
          </a:p>
        </p:txBody>
      </p:sp>
      <p:sp>
        <p:nvSpPr>
          <p:cNvPr id="6" name="TextBox 6">
            <a:extLst>
              <a:ext uri="{FF2B5EF4-FFF2-40B4-BE49-F238E27FC236}">
                <a16:creationId xmlns:a16="http://schemas.microsoft.com/office/drawing/2014/main" id="{57D90E58-2F4B-38DF-58C9-26D977B683A0}"/>
              </a:ext>
            </a:extLst>
          </p:cNvPr>
          <p:cNvSpPr txBox="1"/>
          <p:nvPr/>
        </p:nvSpPr>
        <p:spPr>
          <a:xfrm>
            <a:off x="2057400" y="3816735"/>
            <a:ext cx="13719271" cy="4230710"/>
          </a:xfrm>
          <a:prstGeom prst="rect">
            <a:avLst/>
          </a:prstGeom>
        </p:spPr>
        <p:txBody>
          <a:bodyPr lIns="0" tIns="0" rIns="0" bIns="0" rtlCol="0" anchor="t">
            <a:spAutoFit/>
          </a:bodyPr>
          <a:lstStyle/>
          <a:p>
            <a:pPr marL="571500" indent="-571500">
              <a:lnSpc>
                <a:spcPts val="5599"/>
              </a:lnSpc>
              <a:buFont typeface="Arial" panose="020B0604020202020204" pitchFamily="34" charset="0"/>
              <a:buChar char="•"/>
            </a:pPr>
            <a:r>
              <a:rPr lang="en-US" sz="3999" b="1" dirty="0">
                <a:solidFill>
                  <a:srgbClr val="000000"/>
                </a:solidFill>
                <a:latin typeface="Montserrat Semi-Bold Bold"/>
                <a:ea typeface="Montserrat Semi-Bold Bold"/>
                <a:cs typeface="Montserrat Semi-Bold Bold"/>
                <a:sym typeface="Montserrat Semi-Bold Bold"/>
              </a:rPr>
              <a:t>Check if Git is properly installed</a:t>
            </a:r>
          </a:p>
          <a:p>
            <a:pPr>
              <a:lnSpc>
                <a:spcPts val="5599"/>
              </a:lnSpc>
            </a:pPr>
            <a:r>
              <a:rPr lang="en-US" sz="3200" b="1" i="1" dirty="0">
                <a:solidFill>
                  <a:srgbClr val="000000"/>
                </a:solidFill>
                <a:latin typeface="Montserrat Semi-Bold Bold"/>
                <a:ea typeface="Montserrat Semi-Bold Bold"/>
                <a:cs typeface="Montserrat Semi-Bold Bold"/>
                <a:sym typeface="Montserrat Semi-Bold Bold"/>
              </a:rPr>
              <a:t>git --version</a:t>
            </a:r>
          </a:p>
          <a:p>
            <a:pPr>
              <a:lnSpc>
                <a:spcPts val="5599"/>
              </a:lnSpc>
            </a:pPr>
            <a:endParaRPr lang="en-US" sz="3999" b="1" dirty="0">
              <a:solidFill>
                <a:srgbClr val="000000"/>
              </a:solidFill>
              <a:latin typeface="Montserrat Semi-Bold Bold"/>
              <a:ea typeface="Montserrat Semi-Bold Bold"/>
              <a:cs typeface="Montserrat Semi-Bold Bold"/>
              <a:sym typeface="Montserrat Semi-Bold Bold"/>
            </a:endParaRPr>
          </a:p>
          <a:p>
            <a:pPr marL="571500" indent="-571500">
              <a:lnSpc>
                <a:spcPts val="5599"/>
              </a:lnSpc>
              <a:buFont typeface="Arial" panose="020B0604020202020204" pitchFamily="34" charset="0"/>
              <a:buChar char="•"/>
            </a:pPr>
            <a:r>
              <a:rPr lang="en-US" sz="3999" b="1" dirty="0">
                <a:solidFill>
                  <a:srgbClr val="000000"/>
                </a:solidFill>
                <a:latin typeface="Montserrat Semi-Bold Bold"/>
                <a:ea typeface="Montserrat Semi-Bold Bold"/>
                <a:cs typeface="Montserrat Semi-Bold Bold"/>
                <a:sym typeface="Montserrat Semi-Bold Bold"/>
              </a:rPr>
              <a:t>Configure Git</a:t>
            </a:r>
          </a:p>
          <a:p>
            <a:pPr>
              <a:lnSpc>
                <a:spcPts val="5599"/>
              </a:lnSpc>
            </a:pPr>
            <a:r>
              <a:rPr lang="en-US" sz="3200" b="1" i="1" dirty="0">
                <a:solidFill>
                  <a:srgbClr val="000000"/>
                </a:solidFill>
                <a:latin typeface="Montserrat Semi-Bold Bold"/>
                <a:ea typeface="Montserrat Semi-Bold Bold"/>
                <a:cs typeface="Montserrat Semi-Bold Bold"/>
                <a:sym typeface="Montserrat Semi-Bold Bold"/>
              </a:rPr>
              <a:t>git config --global </a:t>
            </a:r>
            <a:r>
              <a:rPr lang="en-US" sz="3200" b="1" i="1" dirty="0" err="1">
                <a:solidFill>
                  <a:srgbClr val="000000"/>
                </a:solidFill>
                <a:latin typeface="Montserrat Semi-Bold Bold"/>
                <a:ea typeface="Montserrat Semi-Bold Bold"/>
                <a:cs typeface="Montserrat Semi-Bold Bold"/>
                <a:sym typeface="Montserrat Semi-Bold Bold"/>
              </a:rPr>
              <a:t>user.name</a:t>
            </a:r>
            <a:r>
              <a:rPr lang="en-US" sz="3200" b="1" i="1" dirty="0">
                <a:solidFill>
                  <a:srgbClr val="000000"/>
                </a:solidFill>
                <a:latin typeface="Montserrat Semi-Bold Bold"/>
                <a:ea typeface="Montserrat Semi-Bold Bold"/>
                <a:cs typeface="Montserrat Semi-Bold Bold"/>
                <a:sym typeface="Montserrat Semi-Bold Bold"/>
              </a:rPr>
              <a:t> "</a:t>
            </a:r>
            <a:r>
              <a:rPr lang="en-US" sz="3200" b="1" i="1" dirty="0" err="1">
                <a:solidFill>
                  <a:srgbClr val="000000"/>
                </a:solidFill>
                <a:latin typeface="Montserrat Semi-Bold Bold"/>
                <a:ea typeface="Montserrat Semi-Bold Bold"/>
                <a:cs typeface="Montserrat Semi-Bold Bold"/>
                <a:sym typeface="Montserrat Semi-Bold Bold"/>
              </a:rPr>
              <a:t>joshuacuesta</a:t>
            </a:r>
            <a:r>
              <a:rPr lang="en-US" sz="3200" b="1" i="1" dirty="0">
                <a:solidFill>
                  <a:srgbClr val="000000"/>
                </a:solidFill>
                <a:latin typeface="Montserrat Semi-Bold Bold"/>
                <a:ea typeface="Montserrat Semi-Bold Bold"/>
                <a:cs typeface="Montserrat Semi-Bold Bold"/>
                <a:sym typeface="Montserrat Semi-Bold Bold"/>
              </a:rPr>
              <a:t>"</a:t>
            </a:r>
          </a:p>
          <a:p>
            <a:pPr>
              <a:lnSpc>
                <a:spcPts val="5599"/>
              </a:lnSpc>
            </a:pPr>
            <a:r>
              <a:rPr lang="en-US" sz="3200" b="1" i="1" dirty="0">
                <a:solidFill>
                  <a:srgbClr val="000000"/>
                </a:solidFill>
                <a:latin typeface="Montserrat Semi-Bold Bold"/>
                <a:ea typeface="Montserrat Semi-Bold Bold"/>
                <a:cs typeface="Montserrat Semi-Bold Bold"/>
                <a:sym typeface="Montserrat Semi-Bold Bold"/>
              </a:rPr>
              <a:t>git config --global </a:t>
            </a:r>
            <a:r>
              <a:rPr lang="en-US" sz="3200" b="1" i="1" dirty="0" err="1">
                <a:solidFill>
                  <a:srgbClr val="000000"/>
                </a:solidFill>
                <a:latin typeface="Montserrat Semi-Bold Bold"/>
                <a:ea typeface="Montserrat Semi-Bold Bold"/>
                <a:cs typeface="Montserrat Semi-Bold Bold"/>
                <a:sym typeface="Montserrat Semi-Bold Bold"/>
              </a:rPr>
              <a:t>user.email</a:t>
            </a:r>
            <a:r>
              <a:rPr lang="en-US" sz="3200" b="1" i="1" dirty="0">
                <a:solidFill>
                  <a:srgbClr val="000000"/>
                </a:solidFill>
                <a:latin typeface="Montserrat Semi-Bold Bold"/>
                <a:ea typeface="Montserrat Semi-Bold Bold"/>
                <a:cs typeface="Montserrat Semi-Bold Bold"/>
                <a:sym typeface="Montserrat Semi-Bold Bold"/>
              </a:rPr>
              <a:t> "</a:t>
            </a:r>
            <a:r>
              <a:rPr lang="en-US" sz="3200" b="1" i="1" dirty="0" err="1">
                <a:solidFill>
                  <a:srgbClr val="000000"/>
                </a:solidFill>
                <a:latin typeface="Montserrat Semi-Bold Bold"/>
                <a:ea typeface="Montserrat Semi-Bold Bold"/>
                <a:cs typeface="Montserrat Semi-Bold Bold"/>
                <a:sym typeface="Montserrat Semi-Bold Bold"/>
              </a:rPr>
              <a:t>joshua.b.cuesta@gmail.com</a:t>
            </a:r>
            <a:r>
              <a:rPr lang="en-US" sz="3200" b="1" i="1" dirty="0">
                <a:solidFill>
                  <a:srgbClr val="000000"/>
                </a:solidFill>
                <a:latin typeface="Montserrat Semi-Bold Bold"/>
                <a:ea typeface="Montserrat Semi-Bold Bold"/>
                <a:cs typeface="Montserrat Semi-Bold Bold"/>
                <a:sym typeface="Montserrat Semi-Bold Bold"/>
              </a:rPr>
              <a:t>"</a:t>
            </a:r>
          </a:p>
        </p:txBody>
      </p:sp>
      <p:sp>
        <p:nvSpPr>
          <p:cNvPr id="9" name="TextBox 9">
            <a:extLst>
              <a:ext uri="{FF2B5EF4-FFF2-40B4-BE49-F238E27FC236}">
                <a16:creationId xmlns:a16="http://schemas.microsoft.com/office/drawing/2014/main" id="{328BB576-16F3-2CDD-C02B-50B9E8C73BD5}"/>
              </a:ext>
            </a:extLst>
          </p:cNvPr>
          <p:cNvSpPr txBox="1"/>
          <p:nvPr/>
        </p:nvSpPr>
        <p:spPr>
          <a:xfrm>
            <a:off x="2971800" y="1088917"/>
            <a:ext cx="12344400" cy="1025922"/>
          </a:xfrm>
          <a:prstGeom prst="rect">
            <a:avLst/>
          </a:prstGeom>
        </p:spPr>
        <p:txBody>
          <a:bodyPr wrap="square" lIns="0" tIns="0" rIns="0" bIns="0" rtlCol="0" anchor="t">
            <a:spAutoFit/>
          </a:bodyPr>
          <a:lstStyle/>
          <a:p>
            <a:pPr algn="ctr">
              <a:lnSpc>
                <a:spcPts val="8000"/>
              </a:lnSpc>
            </a:pPr>
            <a:r>
              <a:rPr lang="en-US" sz="8000" b="1" dirty="0">
                <a:solidFill>
                  <a:srgbClr val="282828"/>
                </a:solidFill>
                <a:latin typeface="Montserrat Extra-Bold Bold"/>
                <a:ea typeface="Montserrat Extra-Bold Bold"/>
                <a:cs typeface="Montserrat Extra-Bold Bold"/>
                <a:sym typeface="Montserrat Extra-Bold Bold"/>
              </a:rPr>
              <a:t>Configure Git</a:t>
            </a:r>
          </a:p>
        </p:txBody>
      </p:sp>
    </p:spTree>
    <p:extLst>
      <p:ext uri="{BB962C8B-B14F-4D97-AF65-F5344CB8AC3E}">
        <p14:creationId xmlns:p14="http://schemas.microsoft.com/office/powerpoint/2010/main" val="3085462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5E216-41F8-0E20-1B38-B6F27BE985A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E9BE1B2-5975-4B4B-AF86-29C780A09A0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3" name="Freeform 3">
            <a:extLst>
              <a:ext uri="{FF2B5EF4-FFF2-40B4-BE49-F238E27FC236}">
                <a16:creationId xmlns:a16="http://schemas.microsoft.com/office/drawing/2014/main" id="{65F4F174-59C5-4419-7382-E7DC41DF1541}"/>
              </a:ext>
            </a:extLst>
          </p:cNvPr>
          <p:cNvSpPr/>
          <p:nvPr/>
        </p:nvSpPr>
        <p:spPr>
          <a:xfrm>
            <a:off x="13527" y="0"/>
            <a:ext cx="18260947" cy="10287000"/>
          </a:xfrm>
          <a:custGeom>
            <a:avLst/>
            <a:gdLst/>
            <a:ahLst/>
            <a:cxnLst/>
            <a:rect l="l" t="t" r="r" b="b"/>
            <a:pathLst>
              <a:path w="18260947" h="10287000">
                <a:moveTo>
                  <a:pt x="0" y="0"/>
                </a:moveTo>
                <a:lnTo>
                  <a:pt x="18260946" y="0"/>
                </a:lnTo>
                <a:lnTo>
                  <a:pt x="18260946" y="10287000"/>
                </a:lnTo>
                <a:lnTo>
                  <a:pt x="0" y="10287000"/>
                </a:lnTo>
                <a:lnTo>
                  <a:pt x="0" y="0"/>
                </a:lnTo>
                <a:close/>
              </a:path>
            </a:pathLst>
          </a:custGeom>
          <a:blipFill>
            <a:blip r:embed="rId4"/>
            <a:stretch>
              <a:fillRect/>
            </a:stretch>
          </a:blipFill>
        </p:spPr>
        <p:txBody>
          <a:bodyPr/>
          <a:lstStyle/>
          <a:p>
            <a:endParaRPr lang="en-US"/>
          </a:p>
        </p:txBody>
      </p:sp>
      <p:sp>
        <p:nvSpPr>
          <p:cNvPr id="4" name="Freeform 4">
            <a:extLst>
              <a:ext uri="{FF2B5EF4-FFF2-40B4-BE49-F238E27FC236}">
                <a16:creationId xmlns:a16="http://schemas.microsoft.com/office/drawing/2014/main" id="{4E136CBC-6780-B2BD-A20F-BECEAF79D86A}"/>
              </a:ext>
            </a:extLst>
          </p:cNvPr>
          <p:cNvSpPr/>
          <p:nvPr/>
        </p:nvSpPr>
        <p:spPr>
          <a:xfrm rot="-10774085" flipH="1" flipV="1">
            <a:off x="-1499127" y="-848076"/>
            <a:ext cx="7513325" cy="6627742"/>
          </a:xfrm>
          <a:custGeom>
            <a:avLst/>
            <a:gdLst/>
            <a:ahLst/>
            <a:cxnLst/>
            <a:rect l="l" t="t" r="r" b="b"/>
            <a:pathLst>
              <a:path w="7513325" h="6627742">
                <a:moveTo>
                  <a:pt x="7513325" y="6627742"/>
                </a:moveTo>
                <a:lnTo>
                  <a:pt x="0" y="6627742"/>
                </a:lnTo>
                <a:lnTo>
                  <a:pt x="0" y="0"/>
                </a:lnTo>
                <a:lnTo>
                  <a:pt x="7513325" y="0"/>
                </a:lnTo>
                <a:lnTo>
                  <a:pt x="7513325" y="6627742"/>
                </a:lnTo>
                <a:close/>
              </a:path>
            </a:pathLst>
          </a:custGeom>
          <a:blipFill>
            <a:blip r:embed="rId5"/>
            <a:stretch>
              <a:fillRect/>
            </a:stretch>
          </a:blipFill>
        </p:spPr>
        <p:txBody>
          <a:bodyPr/>
          <a:lstStyle/>
          <a:p>
            <a:endParaRPr lang="en-US"/>
          </a:p>
        </p:txBody>
      </p:sp>
      <p:sp>
        <p:nvSpPr>
          <p:cNvPr id="5" name="Freeform 5">
            <a:extLst>
              <a:ext uri="{FF2B5EF4-FFF2-40B4-BE49-F238E27FC236}">
                <a16:creationId xmlns:a16="http://schemas.microsoft.com/office/drawing/2014/main" id="{E8CE9D11-2AC3-E858-0C6E-0BD34175C62F}"/>
              </a:ext>
            </a:extLst>
          </p:cNvPr>
          <p:cNvSpPr/>
          <p:nvPr/>
        </p:nvSpPr>
        <p:spPr>
          <a:xfrm rot="-10799767" flipV="1">
            <a:off x="14006237" y="6980245"/>
            <a:ext cx="4635655" cy="4556111"/>
          </a:xfrm>
          <a:custGeom>
            <a:avLst/>
            <a:gdLst/>
            <a:ahLst/>
            <a:cxnLst/>
            <a:rect l="l" t="t" r="r" b="b"/>
            <a:pathLst>
              <a:path w="4635655" h="4556111">
                <a:moveTo>
                  <a:pt x="0" y="4556110"/>
                </a:moveTo>
                <a:lnTo>
                  <a:pt x="4635654" y="4556110"/>
                </a:lnTo>
                <a:lnTo>
                  <a:pt x="4635654" y="0"/>
                </a:lnTo>
                <a:lnTo>
                  <a:pt x="0" y="0"/>
                </a:lnTo>
                <a:lnTo>
                  <a:pt x="0" y="4556110"/>
                </a:lnTo>
                <a:close/>
              </a:path>
            </a:pathLst>
          </a:custGeom>
          <a:blipFill>
            <a:blip r:embed="rId6"/>
            <a:stretch>
              <a:fillRect/>
            </a:stretch>
          </a:blipFill>
        </p:spPr>
        <p:txBody>
          <a:bodyPr/>
          <a:lstStyle/>
          <a:p>
            <a:endParaRPr lang="en-US"/>
          </a:p>
        </p:txBody>
      </p:sp>
      <p:sp>
        <p:nvSpPr>
          <p:cNvPr id="6" name="TextBox 6">
            <a:extLst>
              <a:ext uri="{FF2B5EF4-FFF2-40B4-BE49-F238E27FC236}">
                <a16:creationId xmlns:a16="http://schemas.microsoft.com/office/drawing/2014/main" id="{BFCEADC5-7101-3905-D219-5F87CF2709E3}"/>
              </a:ext>
            </a:extLst>
          </p:cNvPr>
          <p:cNvSpPr txBox="1"/>
          <p:nvPr/>
        </p:nvSpPr>
        <p:spPr>
          <a:xfrm>
            <a:off x="1905000" y="4017062"/>
            <a:ext cx="13719271" cy="4256037"/>
          </a:xfrm>
          <a:prstGeom prst="rect">
            <a:avLst/>
          </a:prstGeom>
        </p:spPr>
        <p:txBody>
          <a:bodyPr lIns="0" tIns="0" rIns="0" bIns="0" rtlCol="0" anchor="t">
            <a:spAutoFit/>
          </a:bodyPr>
          <a:lstStyle/>
          <a:p>
            <a:pPr marL="571500" indent="-571500">
              <a:lnSpc>
                <a:spcPts val="5599"/>
              </a:lnSpc>
              <a:buFont typeface="Arial" panose="020B0604020202020204" pitchFamily="34" charset="0"/>
              <a:buChar char="•"/>
            </a:pPr>
            <a:r>
              <a:rPr lang="en-US" sz="3999" b="1" dirty="0">
                <a:solidFill>
                  <a:srgbClr val="000000"/>
                </a:solidFill>
                <a:latin typeface="Montserrat Semi-Bold Bold"/>
                <a:ea typeface="Montserrat Semi-Bold Bold"/>
                <a:cs typeface="Montserrat Semi-Bold Bold"/>
                <a:sym typeface="Montserrat Semi-Bold Bold"/>
              </a:rPr>
              <a:t>Creating Git Folder</a:t>
            </a:r>
          </a:p>
          <a:p>
            <a:pPr>
              <a:lnSpc>
                <a:spcPts val="5599"/>
              </a:lnSpc>
            </a:pPr>
            <a:r>
              <a:rPr lang="en-US" sz="3200" b="1" i="1" dirty="0" err="1">
                <a:solidFill>
                  <a:srgbClr val="000000"/>
                </a:solidFill>
                <a:latin typeface="Montserrat Semi-Bold Bold"/>
                <a:ea typeface="Montserrat Semi-Bold Bold"/>
                <a:cs typeface="Montserrat Semi-Bold Bold"/>
                <a:sym typeface="Montserrat Semi-Bold Bold"/>
              </a:rPr>
              <a:t>mkdir</a:t>
            </a:r>
            <a:r>
              <a:rPr lang="en-US" sz="3200" b="1" i="1" dirty="0">
                <a:solidFill>
                  <a:srgbClr val="000000"/>
                </a:solidFill>
                <a:latin typeface="Montserrat Semi-Bold Bold"/>
                <a:ea typeface="Montserrat Semi-Bold Bold"/>
                <a:cs typeface="Montserrat Semi-Bold Bold"/>
                <a:sym typeface="Montserrat Semi-Bold Bold"/>
              </a:rPr>
              <a:t> </a:t>
            </a:r>
            <a:r>
              <a:rPr lang="en-US" sz="3200" b="1" i="1" dirty="0" err="1">
                <a:solidFill>
                  <a:srgbClr val="000000"/>
                </a:solidFill>
                <a:latin typeface="Montserrat Semi-Bold Bold"/>
                <a:ea typeface="Montserrat Semi-Bold Bold"/>
                <a:cs typeface="Montserrat Semi-Bold Bold"/>
                <a:sym typeface="Montserrat Semi-Bold Bold"/>
              </a:rPr>
              <a:t>myproject</a:t>
            </a:r>
            <a:endParaRPr lang="en-US" sz="3200" b="1" i="1" dirty="0">
              <a:solidFill>
                <a:srgbClr val="000000"/>
              </a:solidFill>
              <a:latin typeface="Montserrat Semi-Bold Bold"/>
              <a:ea typeface="Montserrat Semi-Bold Bold"/>
              <a:cs typeface="Montserrat Semi-Bold Bold"/>
              <a:sym typeface="Montserrat Semi-Bold Bold"/>
            </a:endParaRPr>
          </a:p>
          <a:p>
            <a:pPr>
              <a:lnSpc>
                <a:spcPts val="5599"/>
              </a:lnSpc>
            </a:pPr>
            <a:r>
              <a:rPr lang="en-US" sz="3200" b="1" i="1" dirty="0">
                <a:solidFill>
                  <a:srgbClr val="000000"/>
                </a:solidFill>
                <a:latin typeface="Montserrat Semi-Bold Bold"/>
                <a:ea typeface="Montserrat Semi-Bold Bold"/>
                <a:cs typeface="Montserrat Semi-Bold Bold"/>
                <a:sym typeface="Montserrat Semi-Bold Bold"/>
              </a:rPr>
              <a:t>cd </a:t>
            </a:r>
            <a:r>
              <a:rPr lang="en-US" sz="3200" b="1" i="1" dirty="0" err="1">
                <a:solidFill>
                  <a:srgbClr val="000000"/>
                </a:solidFill>
                <a:latin typeface="Montserrat Semi-Bold Bold"/>
                <a:ea typeface="Montserrat Semi-Bold Bold"/>
                <a:cs typeface="Montserrat Semi-Bold Bold"/>
                <a:sym typeface="Montserrat Semi-Bold Bold"/>
              </a:rPr>
              <a:t>myproject</a:t>
            </a:r>
            <a:endParaRPr lang="en-US" sz="3200" b="1" i="1" dirty="0">
              <a:solidFill>
                <a:srgbClr val="000000"/>
              </a:solidFill>
              <a:latin typeface="Montserrat Semi-Bold Bold"/>
              <a:ea typeface="Montserrat Semi-Bold Bold"/>
              <a:cs typeface="Montserrat Semi-Bold Bold"/>
              <a:sym typeface="Montserrat Semi-Bold Bold"/>
            </a:endParaRPr>
          </a:p>
          <a:p>
            <a:pPr marL="571500" indent="-571500">
              <a:lnSpc>
                <a:spcPts val="5599"/>
              </a:lnSpc>
              <a:buFont typeface="Arial" panose="020B0604020202020204" pitchFamily="34" charset="0"/>
              <a:buChar char="•"/>
            </a:pPr>
            <a:endParaRPr lang="en-US" sz="3999" b="1" dirty="0">
              <a:solidFill>
                <a:srgbClr val="000000"/>
              </a:solidFill>
              <a:latin typeface="Montserrat Semi-Bold Bold"/>
              <a:ea typeface="Montserrat Semi-Bold Bold"/>
              <a:cs typeface="Montserrat Semi-Bold Bold"/>
              <a:sym typeface="Montserrat Semi-Bold Bold"/>
            </a:endParaRPr>
          </a:p>
          <a:p>
            <a:pPr marL="571500" indent="-571500">
              <a:lnSpc>
                <a:spcPts val="5599"/>
              </a:lnSpc>
              <a:buFont typeface="Arial" panose="020B0604020202020204" pitchFamily="34" charset="0"/>
              <a:buChar char="•"/>
            </a:pPr>
            <a:r>
              <a:rPr lang="en-US" sz="3999" b="1" dirty="0">
                <a:solidFill>
                  <a:srgbClr val="000000"/>
                </a:solidFill>
                <a:latin typeface="Montserrat Semi-Bold Bold"/>
                <a:ea typeface="Montserrat Semi-Bold Bold"/>
                <a:cs typeface="Montserrat Semi-Bold Bold"/>
                <a:sym typeface="Montserrat Semi-Bold Bold"/>
              </a:rPr>
              <a:t>Initialize Git</a:t>
            </a:r>
          </a:p>
          <a:p>
            <a:pPr>
              <a:lnSpc>
                <a:spcPts val="5599"/>
              </a:lnSpc>
            </a:pPr>
            <a:r>
              <a:rPr lang="en-US" sz="3200" b="1" i="1" dirty="0">
                <a:solidFill>
                  <a:srgbClr val="000000"/>
                </a:solidFill>
                <a:latin typeface="Montserrat Semi-Bold Bold"/>
                <a:ea typeface="Montserrat Semi-Bold Bold"/>
                <a:cs typeface="Montserrat Semi-Bold Bold"/>
                <a:sym typeface="Montserrat Semi-Bold Bold"/>
              </a:rPr>
              <a:t>git </a:t>
            </a:r>
            <a:r>
              <a:rPr lang="en-US" sz="3200" b="1" i="1" dirty="0" err="1">
                <a:solidFill>
                  <a:srgbClr val="000000"/>
                </a:solidFill>
                <a:latin typeface="Montserrat Semi-Bold Bold"/>
                <a:ea typeface="Montserrat Semi-Bold Bold"/>
                <a:cs typeface="Montserrat Semi-Bold Bold"/>
                <a:sym typeface="Montserrat Semi-Bold Bold"/>
              </a:rPr>
              <a:t>init</a:t>
            </a:r>
            <a:endParaRPr lang="en-US" sz="3200" b="1" i="1" dirty="0">
              <a:solidFill>
                <a:srgbClr val="000000"/>
              </a:solidFill>
              <a:latin typeface="Montserrat Semi-Bold Bold"/>
              <a:ea typeface="Montserrat Semi-Bold Bold"/>
              <a:cs typeface="Montserrat Semi-Bold Bold"/>
              <a:sym typeface="Montserrat Semi-Bold Bold"/>
            </a:endParaRPr>
          </a:p>
        </p:txBody>
      </p:sp>
      <p:sp>
        <p:nvSpPr>
          <p:cNvPr id="9" name="TextBox 9">
            <a:extLst>
              <a:ext uri="{FF2B5EF4-FFF2-40B4-BE49-F238E27FC236}">
                <a16:creationId xmlns:a16="http://schemas.microsoft.com/office/drawing/2014/main" id="{306A7D72-7654-A9EE-65BE-8BD517719798}"/>
              </a:ext>
            </a:extLst>
          </p:cNvPr>
          <p:cNvSpPr txBox="1"/>
          <p:nvPr/>
        </p:nvSpPr>
        <p:spPr>
          <a:xfrm>
            <a:off x="2971800" y="1088917"/>
            <a:ext cx="12344400" cy="1025922"/>
          </a:xfrm>
          <a:prstGeom prst="rect">
            <a:avLst/>
          </a:prstGeom>
        </p:spPr>
        <p:txBody>
          <a:bodyPr wrap="square" lIns="0" tIns="0" rIns="0" bIns="0" rtlCol="0" anchor="t">
            <a:spAutoFit/>
          </a:bodyPr>
          <a:lstStyle/>
          <a:p>
            <a:pPr algn="ctr">
              <a:lnSpc>
                <a:spcPts val="8000"/>
              </a:lnSpc>
            </a:pPr>
            <a:r>
              <a:rPr lang="en-US" sz="8000" b="1" dirty="0">
                <a:solidFill>
                  <a:srgbClr val="282828"/>
                </a:solidFill>
                <a:latin typeface="Montserrat Extra-Bold Bold"/>
                <a:ea typeface="Montserrat Extra-Bold Bold"/>
                <a:cs typeface="Montserrat Extra-Bold Bold"/>
                <a:sym typeface="Montserrat Extra-Bold Bold"/>
              </a:rPr>
              <a:t>Initialize Git</a:t>
            </a:r>
          </a:p>
        </p:txBody>
      </p:sp>
    </p:spTree>
    <p:extLst>
      <p:ext uri="{BB962C8B-B14F-4D97-AF65-F5344CB8AC3E}">
        <p14:creationId xmlns:p14="http://schemas.microsoft.com/office/powerpoint/2010/main" val="3946392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C638A-0AC5-367E-76C4-87D1A509D5B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81877D8-B26D-A326-C435-CDCAB0C05D1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3" name="Freeform 3">
            <a:extLst>
              <a:ext uri="{FF2B5EF4-FFF2-40B4-BE49-F238E27FC236}">
                <a16:creationId xmlns:a16="http://schemas.microsoft.com/office/drawing/2014/main" id="{6AC6D1C3-48C9-F8AB-24F0-243C291821B0}"/>
              </a:ext>
            </a:extLst>
          </p:cNvPr>
          <p:cNvSpPr/>
          <p:nvPr/>
        </p:nvSpPr>
        <p:spPr>
          <a:xfrm>
            <a:off x="13527" y="0"/>
            <a:ext cx="18260947" cy="10287000"/>
          </a:xfrm>
          <a:custGeom>
            <a:avLst/>
            <a:gdLst/>
            <a:ahLst/>
            <a:cxnLst/>
            <a:rect l="l" t="t" r="r" b="b"/>
            <a:pathLst>
              <a:path w="18260947" h="10287000">
                <a:moveTo>
                  <a:pt x="0" y="0"/>
                </a:moveTo>
                <a:lnTo>
                  <a:pt x="18260946" y="0"/>
                </a:lnTo>
                <a:lnTo>
                  <a:pt x="18260946" y="10287000"/>
                </a:lnTo>
                <a:lnTo>
                  <a:pt x="0" y="10287000"/>
                </a:lnTo>
                <a:lnTo>
                  <a:pt x="0" y="0"/>
                </a:lnTo>
                <a:close/>
              </a:path>
            </a:pathLst>
          </a:custGeom>
          <a:blipFill>
            <a:blip r:embed="rId4"/>
            <a:stretch>
              <a:fillRect/>
            </a:stretch>
          </a:blipFill>
        </p:spPr>
        <p:txBody>
          <a:bodyPr/>
          <a:lstStyle/>
          <a:p>
            <a:endParaRPr lang="en-US"/>
          </a:p>
        </p:txBody>
      </p:sp>
      <p:sp>
        <p:nvSpPr>
          <p:cNvPr id="4" name="Freeform 4">
            <a:extLst>
              <a:ext uri="{FF2B5EF4-FFF2-40B4-BE49-F238E27FC236}">
                <a16:creationId xmlns:a16="http://schemas.microsoft.com/office/drawing/2014/main" id="{085B97E8-92CB-A486-152B-84B13BF60D2C}"/>
              </a:ext>
            </a:extLst>
          </p:cNvPr>
          <p:cNvSpPr/>
          <p:nvPr/>
        </p:nvSpPr>
        <p:spPr>
          <a:xfrm rot="-10774085" flipH="1" flipV="1">
            <a:off x="-1499127" y="-848076"/>
            <a:ext cx="7513325" cy="6627742"/>
          </a:xfrm>
          <a:custGeom>
            <a:avLst/>
            <a:gdLst/>
            <a:ahLst/>
            <a:cxnLst/>
            <a:rect l="l" t="t" r="r" b="b"/>
            <a:pathLst>
              <a:path w="7513325" h="6627742">
                <a:moveTo>
                  <a:pt x="7513325" y="6627742"/>
                </a:moveTo>
                <a:lnTo>
                  <a:pt x="0" y="6627742"/>
                </a:lnTo>
                <a:lnTo>
                  <a:pt x="0" y="0"/>
                </a:lnTo>
                <a:lnTo>
                  <a:pt x="7513325" y="0"/>
                </a:lnTo>
                <a:lnTo>
                  <a:pt x="7513325" y="6627742"/>
                </a:lnTo>
                <a:close/>
              </a:path>
            </a:pathLst>
          </a:custGeom>
          <a:blipFill>
            <a:blip r:embed="rId5"/>
            <a:stretch>
              <a:fillRect/>
            </a:stretch>
          </a:blipFill>
        </p:spPr>
        <p:txBody>
          <a:bodyPr/>
          <a:lstStyle/>
          <a:p>
            <a:endParaRPr lang="en-US"/>
          </a:p>
        </p:txBody>
      </p:sp>
      <p:sp>
        <p:nvSpPr>
          <p:cNvPr id="5" name="Freeform 5">
            <a:extLst>
              <a:ext uri="{FF2B5EF4-FFF2-40B4-BE49-F238E27FC236}">
                <a16:creationId xmlns:a16="http://schemas.microsoft.com/office/drawing/2014/main" id="{3E1436C1-C98E-AAD2-E544-58FFAF5AB2BD}"/>
              </a:ext>
            </a:extLst>
          </p:cNvPr>
          <p:cNvSpPr/>
          <p:nvPr/>
        </p:nvSpPr>
        <p:spPr>
          <a:xfrm rot="-10799767" flipV="1">
            <a:off x="14006237" y="6980245"/>
            <a:ext cx="4635655" cy="4556111"/>
          </a:xfrm>
          <a:custGeom>
            <a:avLst/>
            <a:gdLst/>
            <a:ahLst/>
            <a:cxnLst/>
            <a:rect l="l" t="t" r="r" b="b"/>
            <a:pathLst>
              <a:path w="4635655" h="4556111">
                <a:moveTo>
                  <a:pt x="0" y="4556110"/>
                </a:moveTo>
                <a:lnTo>
                  <a:pt x="4635654" y="4556110"/>
                </a:lnTo>
                <a:lnTo>
                  <a:pt x="4635654" y="0"/>
                </a:lnTo>
                <a:lnTo>
                  <a:pt x="0" y="0"/>
                </a:lnTo>
                <a:lnTo>
                  <a:pt x="0" y="4556110"/>
                </a:lnTo>
                <a:close/>
              </a:path>
            </a:pathLst>
          </a:custGeom>
          <a:blipFill>
            <a:blip r:embed="rId6"/>
            <a:stretch>
              <a:fillRect/>
            </a:stretch>
          </a:blipFill>
        </p:spPr>
        <p:txBody>
          <a:bodyPr/>
          <a:lstStyle/>
          <a:p>
            <a:endParaRPr lang="en-US"/>
          </a:p>
        </p:txBody>
      </p:sp>
      <p:sp>
        <p:nvSpPr>
          <p:cNvPr id="6" name="TextBox 6">
            <a:extLst>
              <a:ext uri="{FF2B5EF4-FFF2-40B4-BE49-F238E27FC236}">
                <a16:creationId xmlns:a16="http://schemas.microsoft.com/office/drawing/2014/main" id="{2914F31D-1A8E-6817-4AD0-159BC406F3F3}"/>
              </a:ext>
            </a:extLst>
          </p:cNvPr>
          <p:cNvSpPr txBox="1"/>
          <p:nvPr/>
        </p:nvSpPr>
        <p:spPr>
          <a:xfrm>
            <a:off x="2074965" y="3013212"/>
            <a:ext cx="13719271" cy="6385146"/>
          </a:xfrm>
          <a:prstGeom prst="rect">
            <a:avLst/>
          </a:prstGeom>
        </p:spPr>
        <p:txBody>
          <a:bodyPr lIns="0" tIns="0" rIns="0" bIns="0" rtlCol="0" anchor="t">
            <a:spAutoFit/>
          </a:bodyPr>
          <a:lstStyle/>
          <a:p>
            <a:pPr marL="571500" indent="-571500">
              <a:lnSpc>
                <a:spcPts val="5599"/>
              </a:lnSpc>
              <a:buFont typeface="Arial" panose="020B0604020202020204" pitchFamily="34" charset="0"/>
              <a:buChar char="•"/>
            </a:pPr>
            <a:r>
              <a:rPr lang="en-US" sz="3999" b="1" dirty="0">
                <a:solidFill>
                  <a:srgbClr val="000000"/>
                </a:solidFill>
                <a:latin typeface="Montserrat Semi-Bold Bold"/>
                <a:ea typeface="Montserrat Semi-Bold Bold"/>
                <a:cs typeface="Montserrat Semi-Bold Bold"/>
                <a:sym typeface="Montserrat Semi-Bold Bold"/>
              </a:rPr>
              <a:t>Check the Git status</a:t>
            </a:r>
          </a:p>
          <a:p>
            <a:pPr>
              <a:lnSpc>
                <a:spcPts val="5599"/>
              </a:lnSpc>
            </a:pPr>
            <a:r>
              <a:rPr lang="en-US" sz="3200" b="1" i="1" dirty="0">
                <a:solidFill>
                  <a:srgbClr val="000000"/>
                </a:solidFill>
                <a:latin typeface="Montserrat Semi-Bold Bold"/>
                <a:ea typeface="Montserrat Semi-Bold Bold"/>
                <a:cs typeface="Montserrat Semi-Bold Bold"/>
                <a:sym typeface="Montserrat Semi-Bold Bold"/>
              </a:rPr>
              <a:t>git status</a:t>
            </a:r>
          </a:p>
          <a:p>
            <a:pPr marL="571500" indent="-571500">
              <a:lnSpc>
                <a:spcPts val="5599"/>
              </a:lnSpc>
              <a:buFont typeface="Arial" panose="020B0604020202020204" pitchFamily="34" charset="0"/>
              <a:buChar char="•"/>
            </a:pPr>
            <a:endParaRPr lang="en-US" sz="3999" b="1" dirty="0">
              <a:solidFill>
                <a:srgbClr val="000000"/>
              </a:solidFill>
              <a:latin typeface="Montserrat Semi-Bold Bold"/>
              <a:ea typeface="Montserrat Semi-Bold Bold"/>
              <a:cs typeface="Montserrat Semi-Bold Bold"/>
              <a:sym typeface="Montserrat Semi-Bold Bold"/>
            </a:endParaRPr>
          </a:p>
          <a:p>
            <a:pPr marL="571500" indent="-571500">
              <a:lnSpc>
                <a:spcPts val="5599"/>
              </a:lnSpc>
              <a:buFont typeface="Arial" panose="020B0604020202020204" pitchFamily="34" charset="0"/>
              <a:buChar char="•"/>
            </a:pPr>
            <a:r>
              <a:rPr lang="en-US" sz="3999" b="1" dirty="0">
                <a:solidFill>
                  <a:srgbClr val="000000"/>
                </a:solidFill>
                <a:latin typeface="Montserrat Semi-Bold Bold"/>
                <a:ea typeface="Montserrat Semi-Bold Bold"/>
                <a:cs typeface="Montserrat Semi-Bold Bold"/>
                <a:sym typeface="Montserrat Semi-Bold Bold"/>
              </a:rPr>
              <a:t>Add new files to staging environment</a:t>
            </a:r>
          </a:p>
          <a:p>
            <a:pPr>
              <a:lnSpc>
                <a:spcPts val="5599"/>
              </a:lnSpc>
            </a:pPr>
            <a:r>
              <a:rPr lang="en-US" sz="3200" b="1" i="1" dirty="0">
                <a:solidFill>
                  <a:srgbClr val="000000"/>
                </a:solidFill>
                <a:latin typeface="Montserrat Semi-Bold Bold"/>
                <a:ea typeface="Montserrat Semi-Bold Bold"/>
                <a:cs typeface="Montserrat Semi-Bold Bold"/>
                <a:sym typeface="Montserrat Semi-Bold Bold"/>
              </a:rPr>
              <a:t>git add </a:t>
            </a:r>
            <a:r>
              <a:rPr lang="en-US" sz="3200" b="1" i="1" dirty="0" err="1">
                <a:solidFill>
                  <a:srgbClr val="000000"/>
                </a:solidFill>
                <a:latin typeface="Montserrat Semi-Bold Bold"/>
                <a:ea typeface="Montserrat Semi-Bold Bold"/>
                <a:cs typeface="Montserrat Semi-Bold Bold"/>
                <a:sym typeface="Montserrat Semi-Bold Bold"/>
              </a:rPr>
              <a:t>newfile.txt</a:t>
            </a:r>
            <a:endParaRPr lang="en-US" sz="3200" b="1" i="1" dirty="0">
              <a:solidFill>
                <a:srgbClr val="000000"/>
              </a:solidFill>
              <a:latin typeface="Montserrat Semi-Bold Bold"/>
              <a:ea typeface="Montserrat Semi-Bold Bold"/>
              <a:cs typeface="Montserrat Semi-Bold Bold"/>
              <a:sym typeface="Montserrat Semi-Bold Bold"/>
            </a:endParaRPr>
          </a:p>
          <a:p>
            <a:pPr>
              <a:lnSpc>
                <a:spcPts val="5599"/>
              </a:lnSpc>
            </a:pPr>
            <a:endParaRPr lang="en-US" sz="3999" b="1" dirty="0">
              <a:solidFill>
                <a:srgbClr val="000000"/>
              </a:solidFill>
              <a:latin typeface="Montserrat Semi-Bold Bold"/>
              <a:ea typeface="Montserrat Semi-Bold Bold"/>
              <a:cs typeface="Montserrat Semi-Bold Bold"/>
              <a:sym typeface="Montserrat Semi-Bold Bold"/>
            </a:endParaRPr>
          </a:p>
          <a:p>
            <a:pPr marL="571500" indent="-571500">
              <a:lnSpc>
                <a:spcPts val="5599"/>
              </a:lnSpc>
              <a:buFont typeface="Arial" panose="020B0604020202020204" pitchFamily="34" charset="0"/>
              <a:buChar char="•"/>
            </a:pPr>
            <a:r>
              <a:rPr lang="en-US" sz="3999" b="1" dirty="0">
                <a:solidFill>
                  <a:srgbClr val="000000"/>
                </a:solidFill>
                <a:latin typeface="Montserrat Semi-Bold Bold"/>
                <a:ea typeface="Montserrat Semi-Bold Bold"/>
                <a:cs typeface="Montserrat Semi-Bold Bold"/>
                <a:sym typeface="Montserrat Semi-Bold Bold"/>
              </a:rPr>
              <a:t>Add all files in the current directory to the Staging Environment</a:t>
            </a:r>
          </a:p>
          <a:p>
            <a:pPr>
              <a:lnSpc>
                <a:spcPts val="5599"/>
              </a:lnSpc>
            </a:pPr>
            <a:r>
              <a:rPr lang="en-US" sz="3200" b="1" i="1" dirty="0">
                <a:solidFill>
                  <a:srgbClr val="000000"/>
                </a:solidFill>
                <a:latin typeface="Montserrat Semi-Bold Bold"/>
                <a:ea typeface="Montserrat Semi-Bold Bold"/>
                <a:cs typeface="Montserrat Semi-Bold Bold"/>
                <a:sym typeface="Montserrat Semi-Bold Bold"/>
              </a:rPr>
              <a:t>git add --all </a:t>
            </a:r>
            <a:r>
              <a:rPr lang="en-US" sz="3200" b="1" dirty="0">
                <a:solidFill>
                  <a:srgbClr val="000000"/>
                </a:solidFill>
                <a:latin typeface="Montserrat Semi-Bold Bold"/>
                <a:ea typeface="Montserrat Semi-Bold Bold"/>
                <a:cs typeface="Montserrat Semi-Bold Bold"/>
                <a:sym typeface="Montserrat Semi-Bold Bold"/>
              </a:rPr>
              <a:t>OR </a:t>
            </a:r>
            <a:r>
              <a:rPr lang="en-US" sz="3200" b="1" i="1" dirty="0">
                <a:solidFill>
                  <a:srgbClr val="000000"/>
                </a:solidFill>
                <a:latin typeface="Montserrat Semi-Bold Bold"/>
                <a:ea typeface="Montserrat Semi-Bold Bold"/>
                <a:cs typeface="Montserrat Semi-Bold Bold"/>
                <a:sym typeface="Montserrat Semi-Bold Bold"/>
              </a:rPr>
              <a:t>git add -A</a:t>
            </a:r>
          </a:p>
        </p:txBody>
      </p:sp>
      <p:sp>
        <p:nvSpPr>
          <p:cNvPr id="9" name="TextBox 9">
            <a:extLst>
              <a:ext uri="{FF2B5EF4-FFF2-40B4-BE49-F238E27FC236}">
                <a16:creationId xmlns:a16="http://schemas.microsoft.com/office/drawing/2014/main" id="{DD52C16B-C4E4-3592-89BB-22C110E41BD9}"/>
              </a:ext>
            </a:extLst>
          </p:cNvPr>
          <p:cNvSpPr txBox="1"/>
          <p:nvPr/>
        </p:nvSpPr>
        <p:spPr>
          <a:xfrm>
            <a:off x="2971800" y="1088917"/>
            <a:ext cx="12344400" cy="1025922"/>
          </a:xfrm>
          <a:prstGeom prst="rect">
            <a:avLst/>
          </a:prstGeom>
        </p:spPr>
        <p:txBody>
          <a:bodyPr wrap="square" lIns="0" tIns="0" rIns="0" bIns="0" rtlCol="0" anchor="t">
            <a:spAutoFit/>
          </a:bodyPr>
          <a:lstStyle/>
          <a:p>
            <a:pPr algn="ctr">
              <a:lnSpc>
                <a:spcPts val="8000"/>
              </a:lnSpc>
            </a:pPr>
            <a:r>
              <a:rPr lang="en-US" sz="8000" b="1" dirty="0">
                <a:solidFill>
                  <a:srgbClr val="282828"/>
                </a:solidFill>
                <a:latin typeface="Montserrat Extra-Bold Bold"/>
                <a:ea typeface="Montserrat Extra-Bold Bold"/>
                <a:cs typeface="Montserrat Extra-Bold Bold"/>
                <a:sym typeface="Montserrat Extra-Bold Bold"/>
              </a:rPr>
              <a:t>Git New Files</a:t>
            </a:r>
          </a:p>
        </p:txBody>
      </p:sp>
    </p:spTree>
    <p:extLst>
      <p:ext uri="{BB962C8B-B14F-4D97-AF65-F5344CB8AC3E}">
        <p14:creationId xmlns:p14="http://schemas.microsoft.com/office/powerpoint/2010/main" val="3366940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4FFB1-821D-510A-EC6E-2BF4A461D43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F1C4EB0-C590-7266-9F64-F6548A9E0C5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3" name="Freeform 3">
            <a:extLst>
              <a:ext uri="{FF2B5EF4-FFF2-40B4-BE49-F238E27FC236}">
                <a16:creationId xmlns:a16="http://schemas.microsoft.com/office/drawing/2014/main" id="{61A5C54A-2364-3523-C478-558102A387C7}"/>
              </a:ext>
            </a:extLst>
          </p:cNvPr>
          <p:cNvSpPr/>
          <p:nvPr/>
        </p:nvSpPr>
        <p:spPr>
          <a:xfrm>
            <a:off x="13527" y="0"/>
            <a:ext cx="18260947" cy="10287000"/>
          </a:xfrm>
          <a:custGeom>
            <a:avLst/>
            <a:gdLst/>
            <a:ahLst/>
            <a:cxnLst/>
            <a:rect l="l" t="t" r="r" b="b"/>
            <a:pathLst>
              <a:path w="18260947" h="10287000">
                <a:moveTo>
                  <a:pt x="0" y="0"/>
                </a:moveTo>
                <a:lnTo>
                  <a:pt x="18260946" y="0"/>
                </a:lnTo>
                <a:lnTo>
                  <a:pt x="18260946" y="10287000"/>
                </a:lnTo>
                <a:lnTo>
                  <a:pt x="0" y="10287000"/>
                </a:lnTo>
                <a:lnTo>
                  <a:pt x="0" y="0"/>
                </a:lnTo>
                <a:close/>
              </a:path>
            </a:pathLst>
          </a:custGeom>
          <a:blipFill>
            <a:blip r:embed="rId4"/>
            <a:stretch>
              <a:fillRect/>
            </a:stretch>
          </a:blipFill>
        </p:spPr>
        <p:txBody>
          <a:bodyPr/>
          <a:lstStyle/>
          <a:p>
            <a:endParaRPr lang="en-US"/>
          </a:p>
        </p:txBody>
      </p:sp>
      <p:sp>
        <p:nvSpPr>
          <p:cNvPr id="4" name="Freeform 4">
            <a:extLst>
              <a:ext uri="{FF2B5EF4-FFF2-40B4-BE49-F238E27FC236}">
                <a16:creationId xmlns:a16="http://schemas.microsoft.com/office/drawing/2014/main" id="{13F2230B-2CD0-C147-AE23-BBA2BAFCDF81}"/>
              </a:ext>
            </a:extLst>
          </p:cNvPr>
          <p:cNvSpPr/>
          <p:nvPr/>
        </p:nvSpPr>
        <p:spPr>
          <a:xfrm rot="-10774085" flipH="1" flipV="1">
            <a:off x="-1499127" y="-848076"/>
            <a:ext cx="7513325" cy="6627742"/>
          </a:xfrm>
          <a:custGeom>
            <a:avLst/>
            <a:gdLst/>
            <a:ahLst/>
            <a:cxnLst/>
            <a:rect l="l" t="t" r="r" b="b"/>
            <a:pathLst>
              <a:path w="7513325" h="6627742">
                <a:moveTo>
                  <a:pt x="7513325" y="6627742"/>
                </a:moveTo>
                <a:lnTo>
                  <a:pt x="0" y="6627742"/>
                </a:lnTo>
                <a:lnTo>
                  <a:pt x="0" y="0"/>
                </a:lnTo>
                <a:lnTo>
                  <a:pt x="7513325" y="0"/>
                </a:lnTo>
                <a:lnTo>
                  <a:pt x="7513325" y="6627742"/>
                </a:lnTo>
                <a:close/>
              </a:path>
            </a:pathLst>
          </a:custGeom>
          <a:blipFill>
            <a:blip r:embed="rId5"/>
            <a:stretch>
              <a:fillRect/>
            </a:stretch>
          </a:blipFill>
        </p:spPr>
        <p:txBody>
          <a:bodyPr/>
          <a:lstStyle/>
          <a:p>
            <a:endParaRPr lang="en-US"/>
          </a:p>
        </p:txBody>
      </p:sp>
      <p:sp>
        <p:nvSpPr>
          <p:cNvPr id="5" name="Freeform 5">
            <a:extLst>
              <a:ext uri="{FF2B5EF4-FFF2-40B4-BE49-F238E27FC236}">
                <a16:creationId xmlns:a16="http://schemas.microsoft.com/office/drawing/2014/main" id="{91EC8B35-6CFA-74A1-E06E-04BD761FB150}"/>
              </a:ext>
            </a:extLst>
          </p:cNvPr>
          <p:cNvSpPr/>
          <p:nvPr/>
        </p:nvSpPr>
        <p:spPr>
          <a:xfrm rot="-10799767" flipV="1">
            <a:off x="14006237" y="6980245"/>
            <a:ext cx="4635655" cy="4556111"/>
          </a:xfrm>
          <a:custGeom>
            <a:avLst/>
            <a:gdLst/>
            <a:ahLst/>
            <a:cxnLst/>
            <a:rect l="l" t="t" r="r" b="b"/>
            <a:pathLst>
              <a:path w="4635655" h="4556111">
                <a:moveTo>
                  <a:pt x="0" y="4556110"/>
                </a:moveTo>
                <a:lnTo>
                  <a:pt x="4635654" y="4556110"/>
                </a:lnTo>
                <a:lnTo>
                  <a:pt x="4635654" y="0"/>
                </a:lnTo>
                <a:lnTo>
                  <a:pt x="0" y="0"/>
                </a:lnTo>
                <a:lnTo>
                  <a:pt x="0" y="4556110"/>
                </a:lnTo>
                <a:close/>
              </a:path>
            </a:pathLst>
          </a:custGeom>
          <a:blipFill>
            <a:blip r:embed="rId6"/>
            <a:stretch>
              <a:fillRect/>
            </a:stretch>
          </a:blipFill>
        </p:spPr>
        <p:txBody>
          <a:bodyPr/>
          <a:lstStyle/>
          <a:p>
            <a:endParaRPr lang="en-US"/>
          </a:p>
        </p:txBody>
      </p:sp>
      <p:sp>
        <p:nvSpPr>
          <p:cNvPr id="6" name="TextBox 6">
            <a:extLst>
              <a:ext uri="{FF2B5EF4-FFF2-40B4-BE49-F238E27FC236}">
                <a16:creationId xmlns:a16="http://schemas.microsoft.com/office/drawing/2014/main" id="{844974E6-0DF7-FE49-CB33-FF23DA30FFE4}"/>
              </a:ext>
            </a:extLst>
          </p:cNvPr>
          <p:cNvSpPr txBox="1"/>
          <p:nvPr/>
        </p:nvSpPr>
        <p:spPr>
          <a:xfrm>
            <a:off x="2284364" y="2573514"/>
            <a:ext cx="13719271" cy="5667001"/>
          </a:xfrm>
          <a:prstGeom prst="rect">
            <a:avLst/>
          </a:prstGeom>
        </p:spPr>
        <p:txBody>
          <a:bodyPr lIns="0" tIns="0" rIns="0" bIns="0" rtlCol="0" anchor="t">
            <a:spAutoFit/>
          </a:bodyPr>
          <a:lstStyle/>
          <a:p>
            <a:pPr marL="571500" indent="-571500">
              <a:lnSpc>
                <a:spcPts val="5599"/>
              </a:lnSpc>
              <a:buFont typeface="Arial" panose="020B0604020202020204" pitchFamily="34" charset="0"/>
              <a:buChar char="•"/>
            </a:pPr>
            <a:r>
              <a:rPr lang="en-US" sz="3200" b="1" dirty="0">
                <a:solidFill>
                  <a:srgbClr val="000000"/>
                </a:solidFill>
                <a:latin typeface="Montserrat Semi-Bold Bold"/>
                <a:ea typeface="Montserrat Semi-Bold Bold"/>
                <a:cs typeface="Montserrat Semi-Bold Bold"/>
                <a:sym typeface="Montserrat Semi-Bold Bold"/>
              </a:rPr>
              <a:t>Adding commits keep track of our progress and changes as we work. Git considers each commit change point or "save point". It is a point in the project you can go back to if you find a bug, or want to make a change.</a:t>
            </a:r>
          </a:p>
          <a:p>
            <a:pPr marL="571500" indent="-571500">
              <a:lnSpc>
                <a:spcPts val="5599"/>
              </a:lnSpc>
              <a:buFont typeface="Arial" panose="020B0604020202020204" pitchFamily="34" charset="0"/>
              <a:buChar char="•"/>
            </a:pPr>
            <a:r>
              <a:rPr lang="en-US" sz="3200" b="1" dirty="0">
                <a:solidFill>
                  <a:srgbClr val="000000"/>
                </a:solidFill>
                <a:latin typeface="Montserrat Semi-Bold Bold"/>
                <a:ea typeface="Montserrat Semi-Bold Bold"/>
                <a:cs typeface="Montserrat Semi-Bold Bold"/>
                <a:sym typeface="Montserrat Semi-Bold Bold"/>
              </a:rPr>
              <a:t>When we commit, we should always include a message.</a:t>
            </a:r>
          </a:p>
          <a:p>
            <a:pPr marL="571500" indent="-571500">
              <a:lnSpc>
                <a:spcPts val="5599"/>
              </a:lnSpc>
              <a:buFont typeface="Arial" panose="020B0604020202020204" pitchFamily="34" charset="0"/>
              <a:buChar char="•"/>
            </a:pPr>
            <a:r>
              <a:rPr lang="en-US" sz="3200" b="1" dirty="0">
                <a:solidFill>
                  <a:srgbClr val="000000"/>
                </a:solidFill>
                <a:latin typeface="Montserrat Semi-Bold Bold"/>
                <a:ea typeface="Montserrat Semi-Bold Bold"/>
                <a:cs typeface="Montserrat Semi-Bold Bold"/>
                <a:sym typeface="Montserrat Semi-Bold Bold"/>
              </a:rPr>
              <a:t>It is possible to commit changes directly, skipping the staging environment. The -a option will automatically stage every changed, already tracked file.</a:t>
            </a:r>
          </a:p>
        </p:txBody>
      </p:sp>
      <p:sp>
        <p:nvSpPr>
          <p:cNvPr id="9" name="TextBox 9">
            <a:extLst>
              <a:ext uri="{FF2B5EF4-FFF2-40B4-BE49-F238E27FC236}">
                <a16:creationId xmlns:a16="http://schemas.microsoft.com/office/drawing/2014/main" id="{6B09D99B-E269-12D3-ADCE-6AFD7B5FAB5A}"/>
              </a:ext>
            </a:extLst>
          </p:cNvPr>
          <p:cNvSpPr txBox="1"/>
          <p:nvPr/>
        </p:nvSpPr>
        <p:spPr>
          <a:xfrm>
            <a:off x="2971800" y="1088917"/>
            <a:ext cx="12344400" cy="1025922"/>
          </a:xfrm>
          <a:prstGeom prst="rect">
            <a:avLst/>
          </a:prstGeom>
        </p:spPr>
        <p:txBody>
          <a:bodyPr wrap="square" lIns="0" tIns="0" rIns="0" bIns="0" rtlCol="0" anchor="t">
            <a:spAutoFit/>
          </a:bodyPr>
          <a:lstStyle/>
          <a:p>
            <a:pPr algn="ctr">
              <a:lnSpc>
                <a:spcPts val="8000"/>
              </a:lnSpc>
            </a:pPr>
            <a:r>
              <a:rPr lang="en-US" sz="8000" b="1" dirty="0">
                <a:solidFill>
                  <a:srgbClr val="282828"/>
                </a:solidFill>
                <a:latin typeface="Montserrat Extra-Bold Bold"/>
                <a:ea typeface="Montserrat Extra-Bold Bold"/>
                <a:cs typeface="Montserrat Extra-Bold Bold"/>
                <a:sym typeface="Montserrat Extra-Bold Bold"/>
              </a:rPr>
              <a:t>Git Commit</a:t>
            </a:r>
          </a:p>
        </p:txBody>
      </p:sp>
    </p:spTree>
    <p:extLst>
      <p:ext uri="{BB962C8B-B14F-4D97-AF65-F5344CB8AC3E}">
        <p14:creationId xmlns:p14="http://schemas.microsoft.com/office/powerpoint/2010/main" val="2502285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0384D-7944-DE7B-5FE2-186F12920A6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78EF718-0276-CEF6-D357-4A08CEE50BB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3" name="Freeform 3">
            <a:extLst>
              <a:ext uri="{FF2B5EF4-FFF2-40B4-BE49-F238E27FC236}">
                <a16:creationId xmlns:a16="http://schemas.microsoft.com/office/drawing/2014/main" id="{766C7D9E-3A74-3759-E67B-7C372F03C807}"/>
              </a:ext>
            </a:extLst>
          </p:cNvPr>
          <p:cNvSpPr/>
          <p:nvPr/>
        </p:nvSpPr>
        <p:spPr>
          <a:xfrm>
            <a:off x="13527" y="0"/>
            <a:ext cx="18260947" cy="10287000"/>
          </a:xfrm>
          <a:custGeom>
            <a:avLst/>
            <a:gdLst/>
            <a:ahLst/>
            <a:cxnLst/>
            <a:rect l="l" t="t" r="r" b="b"/>
            <a:pathLst>
              <a:path w="18260947" h="10287000">
                <a:moveTo>
                  <a:pt x="0" y="0"/>
                </a:moveTo>
                <a:lnTo>
                  <a:pt x="18260946" y="0"/>
                </a:lnTo>
                <a:lnTo>
                  <a:pt x="18260946" y="10287000"/>
                </a:lnTo>
                <a:lnTo>
                  <a:pt x="0" y="10287000"/>
                </a:lnTo>
                <a:lnTo>
                  <a:pt x="0" y="0"/>
                </a:lnTo>
                <a:close/>
              </a:path>
            </a:pathLst>
          </a:custGeom>
          <a:blipFill>
            <a:blip r:embed="rId4"/>
            <a:stretch>
              <a:fillRect/>
            </a:stretch>
          </a:blipFill>
        </p:spPr>
        <p:txBody>
          <a:bodyPr/>
          <a:lstStyle/>
          <a:p>
            <a:endParaRPr lang="en-US"/>
          </a:p>
        </p:txBody>
      </p:sp>
      <p:sp>
        <p:nvSpPr>
          <p:cNvPr id="4" name="Freeform 4">
            <a:extLst>
              <a:ext uri="{FF2B5EF4-FFF2-40B4-BE49-F238E27FC236}">
                <a16:creationId xmlns:a16="http://schemas.microsoft.com/office/drawing/2014/main" id="{339BB10A-2D74-17F8-37B6-C16578DA51A0}"/>
              </a:ext>
            </a:extLst>
          </p:cNvPr>
          <p:cNvSpPr/>
          <p:nvPr/>
        </p:nvSpPr>
        <p:spPr>
          <a:xfrm rot="-10774085" flipH="1" flipV="1">
            <a:off x="-1499127" y="-848076"/>
            <a:ext cx="7513325" cy="6627742"/>
          </a:xfrm>
          <a:custGeom>
            <a:avLst/>
            <a:gdLst/>
            <a:ahLst/>
            <a:cxnLst/>
            <a:rect l="l" t="t" r="r" b="b"/>
            <a:pathLst>
              <a:path w="7513325" h="6627742">
                <a:moveTo>
                  <a:pt x="7513325" y="6627742"/>
                </a:moveTo>
                <a:lnTo>
                  <a:pt x="0" y="6627742"/>
                </a:lnTo>
                <a:lnTo>
                  <a:pt x="0" y="0"/>
                </a:lnTo>
                <a:lnTo>
                  <a:pt x="7513325" y="0"/>
                </a:lnTo>
                <a:lnTo>
                  <a:pt x="7513325" y="6627742"/>
                </a:lnTo>
                <a:close/>
              </a:path>
            </a:pathLst>
          </a:custGeom>
          <a:blipFill>
            <a:blip r:embed="rId5"/>
            <a:stretch>
              <a:fillRect/>
            </a:stretch>
          </a:blipFill>
        </p:spPr>
        <p:txBody>
          <a:bodyPr/>
          <a:lstStyle/>
          <a:p>
            <a:endParaRPr lang="en-US"/>
          </a:p>
        </p:txBody>
      </p:sp>
      <p:sp>
        <p:nvSpPr>
          <p:cNvPr id="5" name="Freeform 5">
            <a:extLst>
              <a:ext uri="{FF2B5EF4-FFF2-40B4-BE49-F238E27FC236}">
                <a16:creationId xmlns:a16="http://schemas.microsoft.com/office/drawing/2014/main" id="{891066F1-150D-5DED-0B2A-C8E94A9EE4A0}"/>
              </a:ext>
            </a:extLst>
          </p:cNvPr>
          <p:cNvSpPr/>
          <p:nvPr/>
        </p:nvSpPr>
        <p:spPr>
          <a:xfrm rot="-10799767" flipV="1">
            <a:off x="14006237" y="6980245"/>
            <a:ext cx="4635655" cy="4556111"/>
          </a:xfrm>
          <a:custGeom>
            <a:avLst/>
            <a:gdLst/>
            <a:ahLst/>
            <a:cxnLst/>
            <a:rect l="l" t="t" r="r" b="b"/>
            <a:pathLst>
              <a:path w="4635655" h="4556111">
                <a:moveTo>
                  <a:pt x="0" y="4556110"/>
                </a:moveTo>
                <a:lnTo>
                  <a:pt x="4635654" y="4556110"/>
                </a:lnTo>
                <a:lnTo>
                  <a:pt x="4635654" y="0"/>
                </a:lnTo>
                <a:lnTo>
                  <a:pt x="0" y="0"/>
                </a:lnTo>
                <a:lnTo>
                  <a:pt x="0" y="4556110"/>
                </a:lnTo>
                <a:close/>
              </a:path>
            </a:pathLst>
          </a:custGeom>
          <a:blipFill>
            <a:blip r:embed="rId6"/>
            <a:stretch>
              <a:fillRect/>
            </a:stretch>
          </a:blipFill>
        </p:spPr>
        <p:txBody>
          <a:bodyPr/>
          <a:lstStyle/>
          <a:p>
            <a:endParaRPr lang="en-US"/>
          </a:p>
        </p:txBody>
      </p:sp>
      <p:sp>
        <p:nvSpPr>
          <p:cNvPr id="6" name="TextBox 6">
            <a:extLst>
              <a:ext uri="{FF2B5EF4-FFF2-40B4-BE49-F238E27FC236}">
                <a16:creationId xmlns:a16="http://schemas.microsoft.com/office/drawing/2014/main" id="{2ABC564C-453D-E4C5-3558-D9249049E720}"/>
              </a:ext>
            </a:extLst>
          </p:cNvPr>
          <p:cNvSpPr txBox="1"/>
          <p:nvPr/>
        </p:nvSpPr>
        <p:spPr>
          <a:xfrm>
            <a:off x="2074965" y="3013212"/>
            <a:ext cx="13719271" cy="5692328"/>
          </a:xfrm>
          <a:prstGeom prst="rect">
            <a:avLst/>
          </a:prstGeom>
        </p:spPr>
        <p:txBody>
          <a:bodyPr lIns="0" tIns="0" rIns="0" bIns="0" rtlCol="0" anchor="t">
            <a:spAutoFit/>
          </a:bodyPr>
          <a:lstStyle/>
          <a:p>
            <a:pPr marL="571500" indent="-571500">
              <a:lnSpc>
                <a:spcPts val="5599"/>
              </a:lnSpc>
              <a:buFont typeface="Arial" panose="020B0604020202020204" pitchFamily="34" charset="0"/>
              <a:buChar char="•"/>
            </a:pPr>
            <a:r>
              <a:rPr lang="en-US" sz="3999" b="1" dirty="0">
                <a:solidFill>
                  <a:srgbClr val="000000"/>
                </a:solidFill>
                <a:latin typeface="Montserrat Semi-Bold Bold"/>
                <a:ea typeface="Montserrat Semi-Bold Bold"/>
                <a:cs typeface="Montserrat Semi-Bold Bold"/>
                <a:sym typeface="Montserrat Semi-Bold Bold"/>
              </a:rPr>
              <a:t>Saves changes from stage to commit</a:t>
            </a:r>
          </a:p>
          <a:p>
            <a:pPr>
              <a:lnSpc>
                <a:spcPts val="5599"/>
              </a:lnSpc>
            </a:pPr>
            <a:r>
              <a:rPr lang="en-US" sz="3999" b="1" i="1" dirty="0">
                <a:solidFill>
                  <a:srgbClr val="000000"/>
                </a:solidFill>
                <a:latin typeface="Montserrat Semi-Bold Bold"/>
                <a:ea typeface="Montserrat Semi-Bold Bold"/>
                <a:cs typeface="Montserrat Semi-Bold Bold"/>
                <a:sym typeface="Montserrat Semi-Bold Bold"/>
              </a:rPr>
              <a:t>git commit -m "First release of Hello World!"</a:t>
            </a:r>
          </a:p>
          <a:p>
            <a:pPr>
              <a:lnSpc>
                <a:spcPts val="5599"/>
              </a:lnSpc>
            </a:pPr>
            <a:endParaRPr lang="en-US" sz="3999" b="1" dirty="0">
              <a:solidFill>
                <a:srgbClr val="000000"/>
              </a:solidFill>
              <a:latin typeface="Montserrat Semi-Bold Bold"/>
              <a:ea typeface="Montserrat Semi-Bold Bold"/>
              <a:cs typeface="Montserrat Semi-Bold Bold"/>
              <a:sym typeface="Montserrat Semi-Bold Bold"/>
            </a:endParaRPr>
          </a:p>
          <a:p>
            <a:pPr marL="571500" indent="-571500">
              <a:lnSpc>
                <a:spcPts val="5599"/>
              </a:lnSpc>
              <a:buFont typeface="Arial" panose="020B0604020202020204" pitchFamily="34" charset="0"/>
              <a:buChar char="•"/>
            </a:pPr>
            <a:r>
              <a:rPr lang="en-US" sz="3999" b="1" dirty="0">
                <a:solidFill>
                  <a:srgbClr val="000000"/>
                </a:solidFill>
                <a:latin typeface="Montserrat Semi-Bold Bold"/>
                <a:ea typeface="Montserrat Semi-Bold Bold"/>
                <a:cs typeface="Montserrat Semi-Bold Bold"/>
                <a:sym typeface="Montserrat Semi-Bold Bold"/>
              </a:rPr>
              <a:t>Commit while skipping the staging env</a:t>
            </a:r>
          </a:p>
          <a:p>
            <a:pPr>
              <a:lnSpc>
                <a:spcPts val="5599"/>
              </a:lnSpc>
            </a:pPr>
            <a:r>
              <a:rPr lang="en-US" sz="3999" b="1" i="1" dirty="0">
                <a:solidFill>
                  <a:srgbClr val="000000"/>
                </a:solidFill>
                <a:latin typeface="Montserrat Semi-Bold Bold"/>
                <a:ea typeface="Montserrat Semi-Bold Bold"/>
                <a:cs typeface="Montserrat Semi-Bold Bold"/>
                <a:sym typeface="Montserrat Semi-Bold Bold"/>
              </a:rPr>
              <a:t>git commit -a -m " First release of Hello World!"</a:t>
            </a:r>
          </a:p>
          <a:p>
            <a:pPr>
              <a:lnSpc>
                <a:spcPts val="5599"/>
              </a:lnSpc>
            </a:pPr>
            <a:endParaRPr lang="en-US" sz="3999" b="1" dirty="0">
              <a:solidFill>
                <a:srgbClr val="000000"/>
              </a:solidFill>
              <a:latin typeface="Montserrat Semi-Bold Bold"/>
              <a:ea typeface="Montserrat Semi-Bold Bold"/>
              <a:cs typeface="Montserrat Semi-Bold Bold"/>
              <a:sym typeface="Montserrat Semi-Bold Bold"/>
            </a:endParaRPr>
          </a:p>
          <a:p>
            <a:pPr marL="571500" indent="-571500">
              <a:lnSpc>
                <a:spcPts val="5599"/>
              </a:lnSpc>
              <a:buFont typeface="Arial" panose="020B0604020202020204" pitchFamily="34" charset="0"/>
              <a:buChar char="•"/>
            </a:pPr>
            <a:r>
              <a:rPr lang="en-US" sz="3999" b="1" dirty="0">
                <a:solidFill>
                  <a:srgbClr val="000000"/>
                </a:solidFill>
                <a:latin typeface="Montserrat Semi-Bold Bold"/>
                <a:ea typeface="Montserrat Semi-Bold Bold"/>
                <a:cs typeface="Montserrat Semi-Bold Bold"/>
                <a:sym typeface="Montserrat Semi-Bold Bold"/>
              </a:rPr>
              <a:t>View the history of commits for a repository</a:t>
            </a:r>
          </a:p>
          <a:p>
            <a:pPr>
              <a:lnSpc>
                <a:spcPts val="5599"/>
              </a:lnSpc>
            </a:pPr>
            <a:r>
              <a:rPr lang="en-US" sz="3999" b="1" i="1" dirty="0">
                <a:solidFill>
                  <a:srgbClr val="000000"/>
                </a:solidFill>
                <a:latin typeface="Montserrat Semi-Bold Bold"/>
                <a:ea typeface="Montserrat Semi-Bold Bold"/>
                <a:cs typeface="Montserrat Semi-Bold Bold"/>
                <a:sym typeface="Montserrat Semi-Bold Bold"/>
              </a:rPr>
              <a:t>git log</a:t>
            </a:r>
          </a:p>
        </p:txBody>
      </p:sp>
      <p:sp>
        <p:nvSpPr>
          <p:cNvPr id="9" name="TextBox 9">
            <a:extLst>
              <a:ext uri="{FF2B5EF4-FFF2-40B4-BE49-F238E27FC236}">
                <a16:creationId xmlns:a16="http://schemas.microsoft.com/office/drawing/2014/main" id="{59665E7D-0808-6489-5837-42D1FF0D1868}"/>
              </a:ext>
            </a:extLst>
          </p:cNvPr>
          <p:cNvSpPr txBox="1"/>
          <p:nvPr/>
        </p:nvSpPr>
        <p:spPr>
          <a:xfrm>
            <a:off x="2971800" y="1088917"/>
            <a:ext cx="12344400" cy="1025922"/>
          </a:xfrm>
          <a:prstGeom prst="rect">
            <a:avLst/>
          </a:prstGeom>
        </p:spPr>
        <p:txBody>
          <a:bodyPr wrap="square" lIns="0" tIns="0" rIns="0" bIns="0" rtlCol="0" anchor="t">
            <a:spAutoFit/>
          </a:bodyPr>
          <a:lstStyle/>
          <a:p>
            <a:pPr algn="ctr">
              <a:lnSpc>
                <a:spcPts val="8000"/>
              </a:lnSpc>
            </a:pPr>
            <a:r>
              <a:rPr lang="en-US" sz="8000" b="1" dirty="0">
                <a:solidFill>
                  <a:srgbClr val="282828"/>
                </a:solidFill>
                <a:latin typeface="Montserrat Extra-Bold Bold"/>
                <a:ea typeface="Montserrat Extra-Bold Bold"/>
                <a:cs typeface="Montserrat Extra-Bold Bold"/>
                <a:sym typeface="Montserrat Extra-Bold Bold"/>
              </a:rPr>
              <a:t>Git Commit</a:t>
            </a:r>
          </a:p>
        </p:txBody>
      </p:sp>
    </p:spTree>
    <p:extLst>
      <p:ext uri="{BB962C8B-B14F-4D97-AF65-F5344CB8AC3E}">
        <p14:creationId xmlns:p14="http://schemas.microsoft.com/office/powerpoint/2010/main" val="1353061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7E014-6A34-D4C3-44C8-4B6558C15CD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C762446-6FBF-EDDA-9065-5566CE0DF61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3" name="Freeform 3">
            <a:extLst>
              <a:ext uri="{FF2B5EF4-FFF2-40B4-BE49-F238E27FC236}">
                <a16:creationId xmlns:a16="http://schemas.microsoft.com/office/drawing/2014/main" id="{9822A1D6-D43A-DAC1-BCDE-0FB1A8C4FDCA}"/>
              </a:ext>
            </a:extLst>
          </p:cNvPr>
          <p:cNvSpPr/>
          <p:nvPr/>
        </p:nvSpPr>
        <p:spPr>
          <a:xfrm>
            <a:off x="13527" y="0"/>
            <a:ext cx="18260947" cy="10287000"/>
          </a:xfrm>
          <a:custGeom>
            <a:avLst/>
            <a:gdLst/>
            <a:ahLst/>
            <a:cxnLst/>
            <a:rect l="l" t="t" r="r" b="b"/>
            <a:pathLst>
              <a:path w="18260947" h="10287000">
                <a:moveTo>
                  <a:pt x="0" y="0"/>
                </a:moveTo>
                <a:lnTo>
                  <a:pt x="18260946" y="0"/>
                </a:lnTo>
                <a:lnTo>
                  <a:pt x="18260946" y="10287000"/>
                </a:lnTo>
                <a:lnTo>
                  <a:pt x="0" y="10287000"/>
                </a:lnTo>
                <a:lnTo>
                  <a:pt x="0" y="0"/>
                </a:lnTo>
                <a:close/>
              </a:path>
            </a:pathLst>
          </a:custGeom>
          <a:blipFill>
            <a:blip r:embed="rId4"/>
            <a:stretch>
              <a:fillRect/>
            </a:stretch>
          </a:blipFill>
        </p:spPr>
        <p:txBody>
          <a:bodyPr/>
          <a:lstStyle/>
          <a:p>
            <a:endParaRPr lang="en-US"/>
          </a:p>
        </p:txBody>
      </p:sp>
      <p:sp>
        <p:nvSpPr>
          <p:cNvPr id="4" name="Freeform 4">
            <a:extLst>
              <a:ext uri="{FF2B5EF4-FFF2-40B4-BE49-F238E27FC236}">
                <a16:creationId xmlns:a16="http://schemas.microsoft.com/office/drawing/2014/main" id="{554011DD-13C1-9EC9-7E4B-6C9ED4A6D9EF}"/>
              </a:ext>
            </a:extLst>
          </p:cNvPr>
          <p:cNvSpPr/>
          <p:nvPr/>
        </p:nvSpPr>
        <p:spPr>
          <a:xfrm rot="-10774085" flipH="1" flipV="1">
            <a:off x="-1499127" y="-848076"/>
            <a:ext cx="7513325" cy="6627742"/>
          </a:xfrm>
          <a:custGeom>
            <a:avLst/>
            <a:gdLst/>
            <a:ahLst/>
            <a:cxnLst/>
            <a:rect l="l" t="t" r="r" b="b"/>
            <a:pathLst>
              <a:path w="7513325" h="6627742">
                <a:moveTo>
                  <a:pt x="7513325" y="6627742"/>
                </a:moveTo>
                <a:lnTo>
                  <a:pt x="0" y="6627742"/>
                </a:lnTo>
                <a:lnTo>
                  <a:pt x="0" y="0"/>
                </a:lnTo>
                <a:lnTo>
                  <a:pt x="7513325" y="0"/>
                </a:lnTo>
                <a:lnTo>
                  <a:pt x="7513325" y="6627742"/>
                </a:lnTo>
                <a:close/>
              </a:path>
            </a:pathLst>
          </a:custGeom>
          <a:blipFill>
            <a:blip r:embed="rId5"/>
            <a:stretch>
              <a:fillRect/>
            </a:stretch>
          </a:blipFill>
        </p:spPr>
        <p:txBody>
          <a:bodyPr/>
          <a:lstStyle/>
          <a:p>
            <a:endParaRPr lang="en-US"/>
          </a:p>
        </p:txBody>
      </p:sp>
      <p:sp>
        <p:nvSpPr>
          <p:cNvPr id="5" name="Freeform 5">
            <a:extLst>
              <a:ext uri="{FF2B5EF4-FFF2-40B4-BE49-F238E27FC236}">
                <a16:creationId xmlns:a16="http://schemas.microsoft.com/office/drawing/2014/main" id="{DA9B4095-5501-19A6-E020-5230A59FAA19}"/>
              </a:ext>
            </a:extLst>
          </p:cNvPr>
          <p:cNvSpPr/>
          <p:nvPr/>
        </p:nvSpPr>
        <p:spPr>
          <a:xfrm rot="-10799767" flipV="1">
            <a:off x="14006237" y="6980245"/>
            <a:ext cx="4635655" cy="4556111"/>
          </a:xfrm>
          <a:custGeom>
            <a:avLst/>
            <a:gdLst/>
            <a:ahLst/>
            <a:cxnLst/>
            <a:rect l="l" t="t" r="r" b="b"/>
            <a:pathLst>
              <a:path w="4635655" h="4556111">
                <a:moveTo>
                  <a:pt x="0" y="4556110"/>
                </a:moveTo>
                <a:lnTo>
                  <a:pt x="4635654" y="4556110"/>
                </a:lnTo>
                <a:lnTo>
                  <a:pt x="4635654" y="0"/>
                </a:lnTo>
                <a:lnTo>
                  <a:pt x="0" y="0"/>
                </a:lnTo>
                <a:lnTo>
                  <a:pt x="0" y="4556110"/>
                </a:lnTo>
                <a:close/>
              </a:path>
            </a:pathLst>
          </a:custGeom>
          <a:blipFill>
            <a:blip r:embed="rId6"/>
            <a:stretch>
              <a:fillRect/>
            </a:stretch>
          </a:blipFill>
        </p:spPr>
        <p:txBody>
          <a:bodyPr/>
          <a:lstStyle/>
          <a:p>
            <a:endParaRPr lang="en-US"/>
          </a:p>
        </p:txBody>
      </p:sp>
      <p:sp>
        <p:nvSpPr>
          <p:cNvPr id="6" name="TextBox 6">
            <a:extLst>
              <a:ext uri="{FF2B5EF4-FFF2-40B4-BE49-F238E27FC236}">
                <a16:creationId xmlns:a16="http://schemas.microsoft.com/office/drawing/2014/main" id="{BF504BC9-46A1-1F96-DD15-594D1C776AE2}"/>
              </a:ext>
            </a:extLst>
          </p:cNvPr>
          <p:cNvSpPr txBox="1"/>
          <p:nvPr/>
        </p:nvSpPr>
        <p:spPr>
          <a:xfrm>
            <a:off x="2074965" y="3013212"/>
            <a:ext cx="13719271" cy="6410473"/>
          </a:xfrm>
          <a:prstGeom prst="rect">
            <a:avLst/>
          </a:prstGeom>
        </p:spPr>
        <p:txBody>
          <a:bodyPr lIns="0" tIns="0" rIns="0" bIns="0" rtlCol="0" anchor="t">
            <a:spAutoFit/>
          </a:bodyPr>
          <a:lstStyle/>
          <a:p>
            <a:pPr marL="571500" indent="-571500">
              <a:lnSpc>
                <a:spcPts val="5599"/>
              </a:lnSpc>
              <a:buFont typeface="Arial" panose="020B0604020202020204" pitchFamily="34" charset="0"/>
              <a:buChar char="•"/>
            </a:pPr>
            <a:r>
              <a:rPr lang="en-US" sz="3999" b="1" dirty="0">
                <a:solidFill>
                  <a:srgbClr val="000000"/>
                </a:solidFill>
                <a:latin typeface="Montserrat Semi-Bold Bold"/>
                <a:ea typeface="Montserrat Semi-Bold Bold"/>
                <a:cs typeface="Montserrat Semi-Bold Bold"/>
                <a:sym typeface="Montserrat Semi-Bold Bold"/>
              </a:rPr>
              <a:t>In Git, a branch is a new/separate version of the main repository.</a:t>
            </a:r>
          </a:p>
          <a:p>
            <a:pPr marL="571500" indent="-571500">
              <a:lnSpc>
                <a:spcPts val="5599"/>
              </a:lnSpc>
              <a:buFont typeface="Arial" panose="020B0604020202020204" pitchFamily="34" charset="0"/>
              <a:buChar char="•"/>
            </a:pPr>
            <a:r>
              <a:rPr lang="en-US" sz="3999" b="1" dirty="0">
                <a:solidFill>
                  <a:srgbClr val="000000"/>
                </a:solidFill>
                <a:latin typeface="Montserrat Semi-Bold Bold"/>
                <a:ea typeface="Montserrat Semi-Bold Bold"/>
                <a:cs typeface="Montserrat Semi-Bold Bold"/>
                <a:sym typeface="Montserrat Semi-Bold Bold"/>
              </a:rPr>
              <a:t>Branches allow you to work on different parts of a project without impacting the main branch.</a:t>
            </a:r>
          </a:p>
          <a:p>
            <a:pPr marL="571500" indent="-571500">
              <a:lnSpc>
                <a:spcPts val="5599"/>
              </a:lnSpc>
              <a:buFont typeface="Arial" panose="020B0604020202020204" pitchFamily="34" charset="0"/>
              <a:buChar char="•"/>
            </a:pPr>
            <a:r>
              <a:rPr lang="en-US" sz="3999" b="1" dirty="0">
                <a:solidFill>
                  <a:srgbClr val="000000"/>
                </a:solidFill>
                <a:latin typeface="Montserrat Semi-Bold Bold"/>
                <a:ea typeface="Montserrat Semi-Bold Bold"/>
                <a:cs typeface="Montserrat Semi-Bold Bold"/>
                <a:sym typeface="Montserrat Semi-Bold Bold"/>
              </a:rPr>
              <a:t>When the work is complete, a branch can be merged with the main project.</a:t>
            </a:r>
          </a:p>
          <a:p>
            <a:pPr marL="571500" indent="-571500">
              <a:lnSpc>
                <a:spcPts val="5599"/>
              </a:lnSpc>
              <a:buFont typeface="Arial" panose="020B0604020202020204" pitchFamily="34" charset="0"/>
              <a:buChar char="•"/>
            </a:pPr>
            <a:r>
              <a:rPr lang="en-US" sz="3999" b="1" dirty="0">
                <a:solidFill>
                  <a:srgbClr val="000000"/>
                </a:solidFill>
                <a:latin typeface="Montserrat Semi-Bold Bold"/>
                <a:ea typeface="Montserrat Semi-Bold Bold"/>
                <a:cs typeface="Montserrat Semi-Bold Bold"/>
                <a:sym typeface="Montserrat Semi-Bold Bold"/>
              </a:rPr>
              <a:t>You can even switch between branches and work on different projects without them interfering with each other.</a:t>
            </a:r>
          </a:p>
        </p:txBody>
      </p:sp>
      <p:sp>
        <p:nvSpPr>
          <p:cNvPr id="9" name="TextBox 9">
            <a:extLst>
              <a:ext uri="{FF2B5EF4-FFF2-40B4-BE49-F238E27FC236}">
                <a16:creationId xmlns:a16="http://schemas.microsoft.com/office/drawing/2014/main" id="{D68224CA-7391-FABE-0C6F-4990BF3862B4}"/>
              </a:ext>
            </a:extLst>
          </p:cNvPr>
          <p:cNvSpPr txBox="1"/>
          <p:nvPr/>
        </p:nvSpPr>
        <p:spPr>
          <a:xfrm>
            <a:off x="2971800" y="1088917"/>
            <a:ext cx="12344400" cy="1025922"/>
          </a:xfrm>
          <a:prstGeom prst="rect">
            <a:avLst/>
          </a:prstGeom>
        </p:spPr>
        <p:txBody>
          <a:bodyPr wrap="square" lIns="0" tIns="0" rIns="0" bIns="0" rtlCol="0" anchor="t">
            <a:spAutoFit/>
          </a:bodyPr>
          <a:lstStyle/>
          <a:p>
            <a:pPr algn="ctr">
              <a:lnSpc>
                <a:spcPts val="8000"/>
              </a:lnSpc>
            </a:pPr>
            <a:r>
              <a:rPr lang="en-US" sz="8000" b="1" dirty="0">
                <a:solidFill>
                  <a:srgbClr val="282828"/>
                </a:solidFill>
                <a:latin typeface="Montserrat Extra-Bold Bold"/>
                <a:ea typeface="Montserrat Extra-Bold Bold"/>
                <a:cs typeface="Montserrat Extra-Bold Bold"/>
                <a:sym typeface="Montserrat Extra-Bold Bold"/>
              </a:rPr>
              <a:t>Git Branches</a:t>
            </a:r>
          </a:p>
        </p:txBody>
      </p:sp>
    </p:spTree>
    <p:extLst>
      <p:ext uri="{BB962C8B-B14F-4D97-AF65-F5344CB8AC3E}">
        <p14:creationId xmlns:p14="http://schemas.microsoft.com/office/powerpoint/2010/main" val="16122423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507D0-47A5-EB7B-4DAE-D28EEA1D55D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451877F-FC06-890F-8C85-619A08E7E51D}"/>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3" name="Freeform 3">
            <a:extLst>
              <a:ext uri="{FF2B5EF4-FFF2-40B4-BE49-F238E27FC236}">
                <a16:creationId xmlns:a16="http://schemas.microsoft.com/office/drawing/2014/main" id="{DCB754C7-2215-49FB-7759-50337871EBD7}"/>
              </a:ext>
            </a:extLst>
          </p:cNvPr>
          <p:cNvSpPr/>
          <p:nvPr/>
        </p:nvSpPr>
        <p:spPr>
          <a:xfrm>
            <a:off x="13527" y="0"/>
            <a:ext cx="18260947" cy="10287000"/>
          </a:xfrm>
          <a:custGeom>
            <a:avLst/>
            <a:gdLst/>
            <a:ahLst/>
            <a:cxnLst/>
            <a:rect l="l" t="t" r="r" b="b"/>
            <a:pathLst>
              <a:path w="18260947" h="10287000">
                <a:moveTo>
                  <a:pt x="0" y="0"/>
                </a:moveTo>
                <a:lnTo>
                  <a:pt x="18260946" y="0"/>
                </a:lnTo>
                <a:lnTo>
                  <a:pt x="18260946" y="10287000"/>
                </a:lnTo>
                <a:lnTo>
                  <a:pt x="0" y="10287000"/>
                </a:lnTo>
                <a:lnTo>
                  <a:pt x="0" y="0"/>
                </a:lnTo>
                <a:close/>
              </a:path>
            </a:pathLst>
          </a:custGeom>
          <a:blipFill>
            <a:blip r:embed="rId4"/>
            <a:stretch>
              <a:fillRect/>
            </a:stretch>
          </a:blipFill>
        </p:spPr>
        <p:txBody>
          <a:bodyPr/>
          <a:lstStyle/>
          <a:p>
            <a:endParaRPr lang="en-US"/>
          </a:p>
        </p:txBody>
      </p:sp>
      <p:sp>
        <p:nvSpPr>
          <p:cNvPr id="4" name="Freeform 4">
            <a:extLst>
              <a:ext uri="{FF2B5EF4-FFF2-40B4-BE49-F238E27FC236}">
                <a16:creationId xmlns:a16="http://schemas.microsoft.com/office/drawing/2014/main" id="{54C5C6A8-9C03-D844-1A33-BCD4A73DA140}"/>
              </a:ext>
            </a:extLst>
          </p:cNvPr>
          <p:cNvSpPr/>
          <p:nvPr/>
        </p:nvSpPr>
        <p:spPr>
          <a:xfrm rot="-10774085" flipH="1" flipV="1">
            <a:off x="-1499127" y="-848076"/>
            <a:ext cx="7513325" cy="6627742"/>
          </a:xfrm>
          <a:custGeom>
            <a:avLst/>
            <a:gdLst/>
            <a:ahLst/>
            <a:cxnLst/>
            <a:rect l="l" t="t" r="r" b="b"/>
            <a:pathLst>
              <a:path w="7513325" h="6627742">
                <a:moveTo>
                  <a:pt x="7513325" y="6627742"/>
                </a:moveTo>
                <a:lnTo>
                  <a:pt x="0" y="6627742"/>
                </a:lnTo>
                <a:lnTo>
                  <a:pt x="0" y="0"/>
                </a:lnTo>
                <a:lnTo>
                  <a:pt x="7513325" y="0"/>
                </a:lnTo>
                <a:lnTo>
                  <a:pt x="7513325" y="6627742"/>
                </a:lnTo>
                <a:close/>
              </a:path>
            </a:pathLst>
          </a:custGeom>
          <a:blipFill>
            <a:blip r:embed="rId5"/>
            <a:stretch>
              <a:fillRect/>
            </a:stretch>
          </a:blipFill>
        </p:spPr>
        <p:txBody>
          <a:bodyPr/>
          <a:lstStyle/>
          <a:p>
            <a:endParaRPr lang="en-US"/>
          </a:p>
        </p:txBody>
      </p:sp>
      <p:sp>
        <p:nvSpPr>
          <p:cNvPr id="5" name="Freeform 5">
            <a:extLst>
              <a:ext uri="{FF2B5EF4-FFF2-40B4-BE49-F238E27FC236}">
                <a16:creationId xmlns:a16="http://schemas.microsoft.com/office/drawing/2014/main" id="{ABAB40F9-B99E-F6B7-A2DA-1EDD0D031303}"/>
              </a:ext>
            </a:extLst>
          </p:cNvPr>
          <p:cNvSpPr/>
          <p:nvPr/>
        </p:nvSpPr>
        <p:spPr>
          <a:xfrm rot="-10799767" flipV="1">
            <a:off x="14006237" y="6980245"/>
            <a:ext cx="4635655" cy="4556111"/>
          </a:xfrm>
          <a:custGeom>
            <a:avLst/>
            <a:gdLst/>
            <a:ahLst/>
            <a:cxnLst/>
            <a:rect l="l" t="t" r="r" b="b"/>
            <a:pathLst>
              <a:path w="4635655" h="4556111">
                <a:moveTo>
                  <a:pt x="0" y="4556110"/>
                </a:moveTo>
                <a:lnTo>
                  <a:pt x="4635654" y="4556110"/>
                </a:lnTo>
                <a:lnTo>
                  <a:pt x="4635654" y="0"/>
                </a:lnTo>
                <a:lnTo>
                  <a:pt x="0" y="0"/>
                </a:lnTo>
                <a:lnTo>
                  <a:pt x="0" y="4556110"/>
                </a:lnTo>
                <a:close/>
              </a:path>
            </a:pathLst>
          </a:custGeom>
          <a:blipFill>
            <a:blip r:embed="rId6"/>
            <a:stretch>
              <a:fillRect/>
            </a:stretch>
          </a:blipFill>
        </p:spPr>
        <p:txBody>
          <a:bodyPr/>
          <a:lstStyle/>
          <a:p>
            <a:endParaRPr lang="en-US"/>
          </a:p>
        </p:txBody>
      </p:sp>
      <p:sp>
        <p:nvSpPr>
          <p:cNvPr id="6" name="TextBox 6">
            <a:extLst>
              <a:ext uri="{FF2B5EF4-FFF2-40B4-BE49-F238E27FC236}">
                <a16:creationId xmlns:a16="http://schemas.microsoft.com/office/drawing/2014/main" id="{A173ED67-ACD8-F794-82B8-F8684A6F0AFA}"/>
              </a:ext>
            </a:extLst>
          </p:cNvPr>
          <p:cNvSpPr txBox="1"/>
          <p:nvPr/>
        </p:nvSpPr>
        <p:spPr>
          <a:xfrm>
            <a:off x="2074965" y="3013212"/>
            <a:ext cx="13719271" cy="6410473"/>
          </a:xfrm>
          <a:prstGeom prst="rect">
            <a:avLst/>
          </a:prstGeom>
        </p:spPr>
        <p:txBody>
          <a:bodyPr lIns="0" tIns="0" rIns="0" bIns="0" rtlCol="0" anchor="t">
            <a:spAutoFit/>
          </a:bodyPr>
          <a:lstStyle/>
          <a:p>
            <a:pPr marL="571500" indent="-571500">
              <a:lnSpc>
                <a:spcPts val="5599"/>
              </a:lnSpc>
              <a:buFont typeface="Arial" panose="020B0604020202020204" pitchFamily="34" charset="0"/>
              <a:buChar char="•"/>
            </a:pPr>
            <a:r>
              <a:rPr lang="en-US" sz="3999" b="1" dirty="0">
                <a:solidFill>
                  <a:srgbClr val="000000"/>
                </a:solidFill>
                <a:latin typeface="Montserrat Semi-Bold Bold"/>
                <a:ea typeface="Montserrat Semi-Bold Bold"/>
                <a:cs typeface="Montserrat Semi-Bold Bold"/>
                <a:sym typeface="Montserrat Semi-Bold Bold"/>
              </a:rPr>
              <a:t>Create a new branch</a:t>
            </a:r>
          </a:p>
          <a:p>
            <a:pPr>
              <a:lnSpc>
                <a:spcPts val="5599"/>
              </a:lnSpc>
            </a:pPr>
            <a:r>
              <a:rPr lang="en-US" sz="3200" b="1" i="1" dirty="0">
                <a:solidFill>
                  <a:srgbClr val="000000"/>
                </a:solidFill>
                <a:latin typeface="Montserrat Semi-Bold Bold"/>
                <a:ea typeface="Montserrat Semi-Bold Bold"/>
                <a:cs typeface="Montserrat Semi-Bold Bold"/>
                <a:sym typeface="Montserrat Semi-Bold Bold"/>
              </a:rPr>
              <a:t>git branch hello-world-branch</a:t>
            </a:r>
          </a:p>
          <a:p>
            <a:pPr marL="571500" indent="-571500">
              <a:lnSpc>
                <a:spcPts val="5599"/>
              </a:lnSpc>
              <a:buFont typeface="Arial" panose="020B0604020202020204" pitchFamily="34" charset="0"/>
              <a:buChar char="•"/>
            </a:pPr>
            <a:endParaRPr lang="en-US" sz="3999" b="1" dirty="0">
              <a:solidFill>
                <a:srgbClr val="000000"/>
              </a:solidFill>
              <a:latin typeface="Montserrat Semi-Bold Bold"/>
              <a:ea typeface="Montserrat Semi-Bold Bold"/>
              <a:cs typeface="Montserrat Semi-Bold Bold"/>
              <a:sym typeface="Montserrat Semi-Bold Bold"/>
            </a:endParaRPr>
          </a:p>
          <a:p>
            <a:pPr marL="571500" indent="-571500">
              <a:lnSpc>
                <a:spcPts val="5599"/>
              </a:lnSpc>
              <a:buFont typeface="Arial" panose="020B0604020202020204" pitchFamily="34" charset="0"/>
              <a:buChar char="•"/>
            </a:pPr>
            <a:r>
              <a:rPr lang="en-US" sz="3999" b="1" dirty="0">
                <a:solidFill>
                  <a:srgbClr val="000000"/>
                </a:solidFill>
                <a:latin typeface="Montserrat Semi-Bold Bold"/>
                <a:ea typeface="Montserrat Semi-Bold Bold"/>
                <a:cs typeface="Montserrat Semi-Bold Bold"/>
                <a:sym typeface="Montserrat Semi-Bold Bold"/>
              </a:rPr>
              <a:t>Display all available branches (* besides the branch name means we are currently on it)</a:t>
            </a:r>
          </a:p>
          <a:p>
            <a:pPr>
              <a:lnSpc>
                <a:spcPts val="5599"/>
              </a:lnSpc>
            </a:pPr>
            <a:r>
              <a:rPr lang="en-US" sz="3200" b="1" i="1" dirty="0">
                <a:solidFill>
                  <a:srgbClr val="000000"/>
                </a:solidFill>
                <a:latin typeface="Montserrat Semi-Bold Bold"/>
                <a:ea typeface="Montserrat Semi-Bold Bold"/>
                <a:cs typeface="Montserrat Semi-Bold Bold"/>
                <a:sym typeface="Montserrat Semi-Bold Bold"/>
              </a:rPr>
              <a:t>git branch</a:t>
            </a:r>
          </a:p>
          <a:p>
            <a:pPr>
              <a:lnSpc>
                <a:spcPts val="5599"/>
              </a:lnSpc>
            </a:pPr>
            <a:endParaRPr lang="en-US" sz="3999" b="1" dirty="0">
              <a:solidFill>
                <a:srgbClr val="000000"/>
              </a:solidFill>
              <a:latin typeface="Montserrat Semi-Bold Bold"/>
              <a:ea typeface="Montserrat Semi-Bold Bold"/>
              <a:cs typeface="Montserrat Semi-Bold Bold"/>
              <a:sym typeface="Montserrat Semi-Bold Bold"/>
            </a:endParaRPr>
          </a:p>
          <a:p>
            <a:pPr marL="571500" indent="-571500">
              <a:lnSpc>
                <a:spcPts val="5599"/>
              </a:lnSpc>
              <a:buFont typeface="Arial" panose="020B0604020202020204" pitchFamily="34" charset="0"/>
              <a:buChar char="•"/>
            </a:pPr>
            <a:r>
              <a:rPr lang="en-US" sz="3999" b="1" dirty="0">
                <a:solidFill>
                  <a:srgbClr val="000000"/>
                </a:solidFill>
                <a:latin typeface="Montserrat Semi-Bold Bold"/>
                <a:ea typeface="Montserrat Semi-Bold Bold"/>
                <a:cs typeface="Montserrat Semi-Bold Bold"/>
                <a:sym typeface="Montserrat Semi-Bold Bold"/>
              </a:rPr>
              <a:t>Move from one branch to a specified branch</a:t>
            </a:r>
          </a:p>
          <a:p>
            <a:pPr>
              <a:lnSpc>
                <a:spcPts val="5599"/>
              </a:lnSpc>
            </a:pPr>
            <a:r>
              <a:rPr lang="en-US" sz="3200" b="1" i="1" dirty="0">
                <a:solidFill>
                  <a:srgbClr val="000000"/>
                </a:solidFill>
                <a:latin typeface="Montserrat Semi-Bold Bold"/>
                <a:ea typeface="Montserrat Semi-Bold Bold"/>
                <a:cs typeface="Montserrat Semi-Bold Bold"/>
                <a:sym typeface="Montserrat Semi-Bold Bold"/>
              </a:rPr>
              <a:t>git checkout hello-world-</a:t>
            </a:r>
            <a:r>
              <a:rPr lang="en-US" sz="3200" b="1" i="1" dirty="0" err="1">
                <a:solidFill>
                  <a:srgbClr val="000000"/>
                </a:solidFill>
                <a:latin typeface="Montserrat Semi-Bold Bold"/>
                <a:ea typeface="Montserrat Semi-Bold Bold"/>
                <a:cs typeface="Montserrat Semi-Bold Bold"/>
                <a:sym typeface="Montserrat Semi-Bold Bold"/>
              </a:rPr>
              <a:t>anotherbranch</a:t>
            </a:r>
            <a:endParaRPr lang="en-US" sz="3200" b="1" i="1" dirty="0">
              <a:solidFill>
                <a:srgbClr val="000000"/>
              </a:solidFill>
              <a:latin typeface="Montserrat Semi-Bold Bold"/>
              <a:ea typeface="Montserrat Semi-Bold Bold"/>
              <a:cs typeface="Montserrat Semi-Bold Bold"/>
              <a:sym typeface="Montserrat Semi-Bold Bold"/>
            </a:endParaRPr>
          </a:p>
        </p:txBody>
      </p:sp>
      <p:sp>
        <p:nvSpPr>
          <p:cNvPr id="9" name="TextBox 9">
            <a:extLst>
              <a:ext uri="{FF2B5EF4-FFF2-40B4-BE49-F238E27FC236}">
                <a16:creationId xmlns:a16="http://schemas.microsoft.com/office/drawing/2014/main" id="{FB20D19B-2638-E89E-C088-143EB98E19E5}"/>
              </a:ext>
            </a:extLst>
          </p:cNvPr>
          <p:cNvSpPr txBox="1"/>
          <p:nvPr/>
        </p:nvSpPr>
        <p:spPr>
          <a:xfrm>
            <a:off x="2971800" y="1088917"/>
            <a:ext cx="12344400" cy="1025922"/>
          </a:xfrm>
          <a:prstGeom prst="rect">
            <a:avLst/>
          </a:prstGeom>
        </p:spPr>
        <p:txBody>
          <a:bodyPr wrap="square" lIns="0" tIns="0" rIns="0" bIns="0" rtlCol="0" anchor="t">
            <a:spAutoFit/>
          </a:bodyPr>
          <a:lstStyle/>
          <a:p>
            <a:pPr algn="ctr">
              <a:lnSpc>
                <a:spcPts val="8000"/>
              </a:lnSpc>
            </a:pPr>
            <a:r>
              <a:rPr lang="en-US" sz="8000" b="1" dirty="0">
                <a:solidFill>
                  <a:srgbClr val="282828"/>
                </a:solidFill>
                <a:latin typeface="Montserrat Extra-Bold Bold"/>
                <a:ea typeface="Montserrat Extra-Bold Bold"/>
                <a:cs typeface="Montserrat Extra-Bold Bold"/>
                <a:sym typeface="Montserrat Extra-Bold Bold"/>
              </a:rPr>
              <a:t>Git Branches</a:t>
            </a:r>
          </a:p>
        </p:txBody>
      </p:sp>
    </p:spTree>
    <p:extLst>
      <p:ext uri="{BB962C8B-B14F-4D97-AF65-F5344CB8AC3E}">
        <p14:creationId xmlns:p14="http://schemas.microsoft.com/office/powerpoint/2010/main" val="36961824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B6AD8-8D2C-E887-E12F-AF23BA3A02C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CA764A4-D306-F5F1-D733-71162DCD765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3" name="Freeform 3">
            <a:extLst>
              <a:ext uri="{FF2B5EF4-FFF2-40B4-BE49-F238E27FC236}">
                <a16:creationId xmlns:a16="http://schemas.microsoft.com/office/drawing/2014/main" id="{89B7B65D-CD77-9195-4464-1B146F0EDA81}"/>
              </a:ext>
            </a:extLst>
          </p:cNvPr>
          <p:cNvSpPr/>
          <p:nvPr/>
        </p:nvSpPr>
        <p:spPr>
          <a:xfrm>
            <a:off x="13527" y="0"/>
            <a:ext cx="18260947" cy="10287000"/>
          </a:xfrm>
          <a:custGeom>
            <a:avLst/>
            <a:gdLst/>
            <a:ahLst/>
            <a:cxnLst/>
            <a:rect l="l" t="t" r="r" b="b"/>
            <a:pathLst>
              <a:path w="18260947" h="10287000">
                <a:moveTo>
                  <a:pt x="0" y="0"/>
                </a:moveTo>
                <a:lnTo>
                  <a:pt x="18260946" y="0"/>
                </a:lnTo>
                <a:lnTo>
                  <a:pt x="18260946" y="10287000"/>
                </a:lnTo>
                <a:lnTo>
                  <a:pt x="0" y="10287000"/>
                </a:lnTo>
                <a:lnTo>
                  <a:pt x="0" y="0"/>
                </a:lnTo>
                <a:close/>
              </a:path>
            </a:pathLst>
          </a:custGeom>
          <a:blipFill>
            <a:blip r:embed="rId4"/>
            <a:stretch>
              <a:fillRect/>
            </a:stretch>
          </a:blipFill>
        </p:spPr>
        <p:txBody>
          <a:bodyPr/>
          <a:lstStyle/>
          <a:p>
            <a:endParaRPr lang="en-US"/>
          </a:p>
        </p:txBody>
      </p:sp>
      <p:sp>
        <p:nvSpPr>
          <p:cNvPr id="4" name="Freeform 4">
            <a:extLst>
              <a:ext uri="{FF2B5EF4-FFF2-40B4-BE49-F238E27FC236}">
                <a16:creationId xmlns:a16="http://schemas.microsoft.com/office/drawing/2014/main" id="{9856DCC5-6FEB-8B10-AFFD-B8A2525A907E}"/>
              </a:ext>
            </a:extLst>
          </p:cNvPr>
          <p:cNvSpPr/>
          <p:nvPr/>
        </p:nvSpPr>
        <p:spPr>
          <a:xfrm rot="-10774085" flipH="1" flipV="1">
            <a:off x="-1499127" y="-848076"/>
            <a:ext cx="7513325" cy="6627742"/>
          </a:xfrm>
          <a:custGeom>
            <a:avLst/>
            <a:gdLst/>
            <a:ahLst/>
            <a:cxnLst/>
            <a:rect l="l" t="t" r="r" b="b"/>
            <a:pathLst>
              <a:path w="7513325" h="6627742">
                <a:moveTo>
                  <a:pt x="7513325" y="6627742"/>
                </a:moveTo>
                <a:lnTo>
                  <a:pt x="0" y="6627742"/>
                </a:lnTo>
                <a:lnTo>
                  <a:pt x="0" y="0"/>
                </a:lnTo>
                <a:lnTo>
                  <a:pt x="7513325" y="0"/>
                </a:lnTo>
                <a:lnTo>
                  <a:pt x="7513325" y="6627742"/>
                </a:lnTo>
                <a:close/>
              </a:path>
            </a:pathLst>
          </a:custGeom>
          <a:blipFill>
            <a:blip r:embed="rId5"/>
            <a:stretch>
              <a:fillRect/>
            </a:stretch>
          </a:blipFill>
        </p:spPr>
        <p:txBody>
          <a:bodyPr/>
          <a:lstStyle/>
          <a:p>
            <a:endParaRPr lang="en-US"/>
          </a:p>
        </p:txBody>
      </p:sp>
      <p:sp>
        <p:nvSpPr>
          <p:cNvPr id="5" name="Freeform 5">
            <a:extLst>
              <a:ext uri="{FF2B5EF4-FFF2-40B4-BE49-F238E27FC236}">
                <a16:creationId xmlns:a16="http://schemas.microsoft.com/office/drawing/2014/main" id="{E9126A1F-24F7-7970-32D5-363B1EE1D334}"/>
              </a:ext>
            </a:extLst>
          </p:cNvPr>
          <p:cNvSpPr/>
          <p:nvPr/>
        </p:nvSpPr>
        <p:spPr>
          <a:xfrm rot="-10799767" flipV="1">
            <a:off x="14006237" y="6980245"/>
            <a:ext cx="4635655" cy="4556111"/>
          </a:xfrm>
          <a:custGeom>
            <a:avLst/>
            <a:gdLst/>
            <a:ahLst/>
            <a:cxnLst/>
            <a:rect l="l" t="t" r="r" b="b"/>
            <a:pathLst>
              <a:path w="4635655" h="4556111">
                <a:moveTo>
                  <a:pt x="0" y="4556110"/>
                </a:moveTo>
                <a:lnTo>
                  <a:pt x="4635654" y="4556110"/>
                </a:lnTo>
                <a:lnTo>
                  <a:pt x="4635654" y="0"/>
                </a:lnTo>
                <a:lnTo>
                  <a:pt x="0" y="0"/>
                </a:lnTo>
                <a:lnTo>
                  <a:pt x="0" y="4556110"/>
                </a:lnTo>
                <a:close/>
              </a:path>
            </a:pathLst>
          </a:custGeom>
          <a:blipFill>
            <a:blip r:embed="rId6"/>
            <a:stretch>
              <a:fillRect/>
            </a:stretch>
          </a:blipFill>
        </p:spPr>
        <p:txBody>
          <a:bodyPr/>
          <a:lstStyle/>
          <a:p>
            <a:endParaRPr lang="en-US"/>
          </a:p>
        </p:txBody>
      </p:sp>
      <p:sp>
        <p:nvSpPr>
          <p:cNvPr id="6" name="TextBox 6">
            <a:extLst>
              <a:ext uri="{FF2B5EF4-FFF2-40B4-BE49-F238E27FC236}">
                <a16:creationId xmlns:a16="http://schemas.microsoft.com/office/drawing/2014/main" id="{12215767-0F67-196F-A304-035689194987}"/>
              </a:ext>
            </a:extLst>
          </p:cNvPr>
          <p:cNvSpPr txBox="1"/>
          <p:nvPr/>
        </p:nvSpPr>
        <p:spPr>
          <a:xfrm>
            <a:off x="2074965" y="3013212"/>
            <a:ext cx="13719271" cy="4974182"/>
          </a:xfrm>
          <a:prstGeom prst="rect">
            <a:avLst/>
          </a:prstGeom>
        </p:spPr>
        <p:txBody>
          <a:bodyPr lIns="0" tIns="0" rIns="0" bIns="0" rtlCol="0" anchor="t">
            <a:spAutoFit/>
          </a:bodyPr>
          <a:lstStyle/>
          <a:p>
            <a:pPr>
              <a:lnSpc>
                <a:spcPts val="5599"/>
              </a:lnSpc>
            </a:pPr>
            <a:r>
              <a:rPr lang="en-US" sz="3999" b="1" dirty="0">
                <a:solidFill>
                  <a:srgbClr val="000000"/>
                </a:solidFill>
                <a:latin typeface="Montserrat Semi-Bold Bold"/>
                <a:ea typeface="Montserrat Semi-Bold Bold"/>
                <a:cs typeface="Montserrat Semi-Bold Bold"/>
                <a:sym typeface="Montserrat Semi-Bold Bold"/>
              </a:rPr>
              <a:t>Merging is Git's way of putting a forked history back together again. The git merge command lets you take the independent lines of development created by git branch and integrate them into a single branch.</a:t>
            </a:r>
          </a:p>
          <a:p>
            <a:pPr>
              <a:lnSpc>
                <a:spcPts val="5599"/>
              </a:lnSpc>
            </a:pPr>
            <a:endParaRPr lang="en-US" sz="3999" b="1" dirty="0">
              <a:solidFill>
                <a:srgbClr val="000000"/>
              </a:solidFill>
              <a:latin typeface="Montserrat Semi-Bold Bold"/>
              <a:ea typeface="Montserrat Semi-Bold Bold"/>
              <a:cs typeface="Montserrat Semi-Bold Bold"/>
              <a:sym typeface="Montserrat Semi-Bold Bold"/>
            </a:endParaRPr>
          </a:p>
          <a:p>
            <a:pPr>
              <a:lnSpc>
                <a:spcPts val="5599"/>
              </a:lnSpc>
            </a:pPr>
            <a:r>
              <a:rPr lang="en-US" sz="3200" b="1" i="1" dirty="0">
                <a:solidFill>
                  <a:srgbClr val="000000"/>
                </a:solidFill>
                <a:latin typeface="Montserrat Semi-Bold Bold"/>
                <a:ea typeface="Montserrat Semi-Bold Bold"/>
                <a:cs typeface="Montserrat Semi-Bold Bold"/>
                <a:sym typeface="Montserrat Semi-Bold Bold"/>
              </a:rPr>
              <a:t>git merge new-feature</a:t>
            </a:r>
          </a:p>
        </p:txBody>
      </p:sp>
      <p:sp>
        <p:nvSpPr>
          <p:cNvPr id="9" name="TextBox 9">
            <a:extLst>
              <a:ext uri="{FF2B5EF4-FFF2-40B4-BE49-F238E27FC236}">
                <a16:creationId xmlns:a16="http://schemas.microsoft.com/office/drawing/2014/main" id="{9A945AD2-08B7-E272-5CD7-DE1B45242C16}"/>
              </a:ext>
            </a:extLst>
          </p:cNvPr>
          <p:cNvSpPr txBox="1"/>
          <p:nvPr/>
        </p:nvSpPr>
        <p:spPr>
          <a:xfrm>
            <a:off x="2971800" y="1088917"/>
            <a:ext cx="12344400" cy="1025922"/>
          </a:xfrm>
          <a:prstGeom prst="rect">
            <a:avLst/>
          </a:prstGeom>
        </p:spPr>
        <p:txBody>
          <a:bodyPr wrap="square" lIns="0" tIns="0" rIns="0" bIns="0" rtlCol="0" anchor="t">
            <a:spAutoFit/>
          </a:bodyPr>
          <a:lstStyle/>
          <a:p>
            <a:pPr algn="ctr">
              <a:lnSpc>
                <a:spcPts val="8000"/>
              </a:lnSpc>
            </a:pPr>
            <a:r>
              <a:rPr lang="en-US" sz="8000" b="1" dirty="0">
                <a:solidFill>
                  <a:srgbClr val="282828"/>
                </a:solidFill>
                <a:latin typeface="Montserrat Extra-Bold Bold"/>
                <a:ea typeface="Montserrat Extra-Bold Bold"/>
                <a:cs typeface="Montserrat Extra-Bold Bold"/>
                <a:sym typeface="Montserrat Extra-Bold Bold"/>
              </a:rPr>
              <a:t>Git Branch Merge</a:t>
            </a:r>
          </a:p>
        </p:txBody>
      </p:sp>
    </p:spTree>
    <p:extLst>
      <p:ext uri="{BB962C8B-B14F-4D97-AF65-F5344CB8AC3E}">
        <p14:creationId xmlns:p14="http://schemas.microsoft.com/office/powerpoint/2010/main" val="1398482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0B761C-DED6-8347-9A78-13EB9850BC2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4C732D2-5B68-9A52-C714-373EB3FBBD4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3" name="Freeform 3">
            <a:extLst>
              <a:ext uri="{FF2B5EF4-FFF2-40B4-BE49-F238E27FC236}">
                <a16:creationId xmlns:a16="http://schemas.microsoft.com/office/drawing/2014/main" id="{B6B99380-89A1-ACE4-A002-DECF15F07427}"/>
              </a:ext>
            </a:extLst>
          </p:cNvPr>
          <p:cNvSpPr/>
          <p:nvPr/>
        </p:nvSpPr>
        <p:spPr>
          <a:xfrm>
            <a:off x="13527" y="0"/>
            <a:ext cx="18260947" cy="10287000"/>
          </a:xfrm>
          <a:custGeom>
            <a:avLst/>
            <a:gdLst/>
            <a:ahLst/>
            <a:cxnLst/>
            <a:rect l="l" t="t" r="r" b="b"/>
            <a:pathLst>
              <a:path w="18260947" h="10287000">
                <a:moveTo>
                  <a:pt x="0" y="0"/>
                </a:moveTo>
                <a:lnTo>
                  <a:pt x="18260946" y="0"/>
                </a:lnTo>
                <a:lnTo>
                  <a:pt x="18260946" y="10287000"/>
                </a:lnTo>
                <a:lnTo>
                  <a:pt x="0" y="10287000"/>
                </a:lnTo>
                <a:lnTo>
                  <a:pt x="0" y="0"/>
                </a:lnTo>
                <a:close/>
              </a:path>
            </a:pathLst>
          </a:custGeom>
          <a:blipFill>
            <a:blip r:embed="rId4"/>
            <a:stretch>
              <a:fillRect/>
            </a:stretch>
          </a:blipFill>
        </p:spPr>
        <p:txBody>
          <a:bodyPr/>
          <a:lstStyle/>
          <a:p>
            <a:endParaRPr lang="en-US"/>
          </a:p>
        </p:txBody>
      </p:sp>
      <p:sp>
        <p:nvSpPr>
          <p:cNvPr id="4" name="Freeform 4">
            <a:extLst>
              <a:ext uri="{FF2B5EF4-FFF2-40B4-BE49-F238E27FC236}">
                <a16:creationId xmlns:a16="http://schemas.microsoft.com/office/drawing/2014/main" id="{8E3AF810-DD28-D22D-76A6-21BC3736D329}"/>
              </a:ext>
            </a:extLst>
          </p:cNvPr>
          <p:cNvSpPr/>
          <p:nvPr/>
        </p:nvSpPr>
        <p:spPr>
          <a:xfrm rot="-10774085" flipH="1" flipV="1">
            <a:off x="-1499127" y="-848076"/>
            <a:ext cx="7513325" cy="6627742"/>
          </a:xfrm>
          <a:custGeom>
            <a:avLst/>
            <a:gdLst/>
            <a:ahLst/>
            <a:cxnLst/>
            <a:rect l="l" t="t" r="r" b="b"/>
            <a:pathLst>
              <a:path w="7513325" h="6627742">
                <a:moveTo>
                  <a:pt x="7513325" y="6627742"/>
                </a:moveTo>
                <a:lnTo>
                  <a:pt x="0" y="6627742"/>
                </a:lnTo>
                <a:lnTo>
                  <a:pt x="0" y="0"/>
                </a:lnTo>
                <a:lnTo>
                  <a:pt x="7513325" y="0"/>
                </a:lnTo>
                <a:lnTo>
                  <a:pt x="7513325" y="6627742"/>
                </a:lnTo>
                <a:close/>
              </a:path>
            </a:pathLst>
          </a:custGeom>
          <a:blipFill>
            <a:blip r:embed="rId5"/>
            <a:stretch>
              <a:fillRect/>
            </a:stretch>
          </a:blipFill>
        </p:spPr>
        <p:txBody>
          <a:bodyPr/>
          <a:lstStyle/>
          <a:p>
            <a:endParaRPr lang="en-US"/>
          </a:p>
        </p:txBody>
      </p:sp>
      <p:sp>
        <p:nvSpPr>
          <p:cNvPr id="5" name="Freeform 5">
            <a:extLst>
              <a:ext uri="{FF2B5EF4-FFF2-40B4-BE49-F238E27FC236}">
                <a16:creationId xmlns:a16="http://schemas.microsoft.com/office/drawing/2014/main" id="{7F8D865B-EB20-80ED-6B06-8BED561966D1}"/>
              </a:ext>
            </a:extLst>
          </p:cNvPr>
          <p:cNvSpPr/>
          <p:nvPr/>
        </p:nvSpPr>
        <p:spPr>
          <a:xfrm rot="-10799767" flipV="1">
            <a:off x="14006237" y="6980245"/>
            <a:ext cx="4635655" cy="4556111"/>
          </a:xfrm>
          <a:custGeom>
            <a:avLst/>
            <a:gdLst/>
            <a:ahLst/>
            <a:cxnLst/>
            <a:rect l="l" t="t" r="r" b="b"/>
            <a:pathLst>
              <a:path w="4635655" h="4556111">
                <a:moveTo>
                  <a:pt x="0" y="4556110"/>
                </a:moveTo>
                <a:lnTo>
                  <a:pt x="4635654" y="4556110"/>
                </a:lnTo>
                <a:lnTo>
                  <a:pt x="4635654" y="0"/>
                </a:lnTo>
                <a:lnTo>
                  <a:pt x="0" y="0"/>
                </a:lnTo>
                <a:lnTo>
                  <a:pt x="0" y="4556110"/>
                </a:lnTo>
                <a:close/>
              </a:path>
            </a:pathLst>
          </a:custGeom>
          <a:blipFill>
            <a:blip r:embed="rId6"/>
            <a:stretch>
              <a:fillRect/>
            </a:stretch>
          </a:blipFill>
        </p:spPr>
        <p:txBody>
          <a:bodyPr/>
          <a:lstStyle/>
          <a:p>
            <a:endParaRPr lang="en-US"/>
          </a:p>
        </p:txBody>
      </p:sp>
      <p:sp>
        <p:nvSpPr>
          <p:cNvPr id="6" name="TextBox 6">
            <a:extLst>
              <a:ext uri="{FF2B5EF4-FFF2-40B4-BE49-F238E27FC236}">
                <a16:creationId xmlns:a16="http://schemas.microsoft.com/office/drawing/2014/main" id="{02DF7C6E-6F53-AB43-354C-327EB19FE284}"/>
              </a:ext>
            </a:extLst>
          </p:cNvPr>
          <p:cNvSpPr txBox="1"/>
          <p:nvPr/>
        </p:nvSpPr>
        <p:spPr>
          <a:xfrm>
            <a:off x="2284364" y="3679872"/>
            <a:ext cx="13719271" cy="4256037"/>
          </a:xfrm>
          <a:prstGeom prst="rect">
            <a:avLst/>
          </a:prstGeom>
        </p:spPr>
        <p:txBody>
          <a:bodyPr lIns="0" tIns="0" rIns="0" bIns="0" rtlCol="0" anchor="t">
            <a:spAutoFit/>
          </a:bodyPr>
          <a:lstStyle/>
          <a:p>
            <a:pPr>
              <a:lnSpc>
                <a:spcPts val="5599"/>
              </a:lnSpc>
            </a:pPr>
            <a:r>
              <a:rPr lang="en-US" sz="3999" b="1" dirty="0">
                <a:solidFill>
                  <a:srgbClr val="000000"/>
                </a:solidFill>
                <a:latin typeface="Montserrat Semi-Bold Bold"/>
                <a:ea typeface="Montserrat Semi-Bold Bold"/>
                <a:cs typeface="Montserrat Semi-Bold Bold"/>
                <a:sym typeface="Montserrat Semi-Bold Bold"/>
              </a:rPr>
              <a:t>If the two branches you're trying to merge both changed the same part of the same file, Git won't be able to figure out which version to use. When such a situation occurs, it stops right before the merge commit so that you can resolve the conflicts manually.</a:t>
            </a:r>
          </a:p>
        </p:txBody>
      </p:sp>
      <p:sp>
        <p:nvSpPr>
          <p:cNvPr id="9" name="TextBox 9">
            <a:extLst>
              <a:ext uri="{FF2B5EF4-FFF2-40B4-BE49-F238E27FC236}">
                <a16:creationId xmlns:a16="http://schemas.microsoft.com/office/drawing/2014/main" id="{6B5992DF-4A82-D4FC-7876-E35FFA1FD598}"/>
              </a:ext>
            </a:extLst>
          </p:cNvPr>
          <p:cNvSpPr txBox="1"/>
          <p:nvPr/>
        </p:nvSpPr>
        <p:spPr>
          <a:xfrm>
            <a:off x="2971800" y="1088917"/>
            <a:ext cx="12344400" cy="2051844"/>
          </a:xfrm>
          <a:prstGeom prst="rect">
            <a:avLst/>
          </a:prstGeom>
        </p:spPr>
        <p:txBody>
          <a:bodyPr wrap="square" lIns="0" tIns="0" rIns="0" bIns="0" rtlCol="0" anchor="t">
            <a:spAutoFit/>
          </a:bodyPr>
          <a:lstStyle/>
          <a:p>
            <a:pPr algn="ctr">
              <a:lnSpc>
                <a:spcPts val="8000"/>
              </a:lnSpc>
            </a:pPr>
            <a:r>
              <a:rPr lang="en-US" sz="8000" b="1" dirty="0">
                <a:solidFill>
                  <a:srgbClr val="282828"/>
                </a:solidFill>
                <a:latin typeface="Montserrat Extra-Bold Bold"/>
                <a:ea typeface="Montserrat Extra-Bold Bold"/>
                <a:cs typeface="Montserrat Extra-Bold Bold"/>
                <a:sym typeface="Montserrat Extra-Bold Bold"/>
              </a:rPr>
              <a:t>Resolving Merge Conflicts</a:t>
            </a:r>
          </a:p>
        </p:txBody>
      </p:sp>
    </p:spTree>
    <p:extLst>
      <p:ext uri="{BB962C8B-B14F-4D97-AF65-F5344CB8AC3E}">
        <p14:creationId xmlns:p14="http://schemas.microsoft.com/office/powerpoint/2010/main" val="402632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7788116" cy="10287000"/>
          </a:xfrm>
          <a:custGeom>
            <a:avLst/>
            <a:gdLst/>
            <a:ahLst/>
            <a:cxnLst/>
            <a:rect l="l" t="t" r="r" b="b"/>
            <a:pathLst>
              <a:path w="7788116" h="10287000">
                <a:moveTo>
                  <a:pt x="0" y="0"/>
                </a:moveTo>
                <a:lnTo>
                  <a:pt x="7788116" y="0"/>
                </a:lnTo>
                <a:lnTo>
                  <a:pt x="7788116" y="10287000"/>
                </a:lnTo>
                <a:lnTo>
                  <a:pt x="0" y="10287000"/>
                </a:lnTo>
                <a:lnTo>
                  <a:pt x="0" y="0"/>
                </a:lnTo>
                <a:close/>
              </a:path>
            </a:pathLst>
          </a:custGeom>
          <a:blipFill>
            <a:blip r:embed="rId3"/>
            <a:stretch>
              <a:fillRect/>
            </a:stretch>
          </a:blipFill>
        </p:spPr>
        <p:txBody>
          <a:bodyPr/>
          <a:lstStyle/>
          <a:p>
            <a:endParaRPr lang="en-US"/>
          </a:p>
        </p:txBody>
      </p:sp>
      <p:sp>
        <p:nvSpPr>
          <p:cNvPr id="4" name="Freeform 4"/>
          <p:cNvSpPr/>
          <p:nvPr/>
        </p:nvSpPr>
        <p:spPr>
          <a:xfrm rot="-10800000">
            <a:off x="10499884" y="237761"/>
            <a:ext cx="7788116" cy="10287000"/>
          </a:xfrm>
          <a:custGeom>
            <a:avLst/>
            <a:gdLst/>
            <a:ahLst/>
            <a:cxnLst/>
            <a:rect l="l" t="t" r="r" b="b"/>
            <a:pathLst>
              <a:path w="7788116" h="10287000">
                <a:moveTo>
                  <a:pt x="0" y="0"/>
                </a:moveTo>
                <a:lnTo>
                  <a:pt x="7788116" y="0"/>
                </a:lnTo>
                <a:lnTo>
                  <a:pt x="7788116" y="10287000"/>
                </a:lnTo>
                <a:lnTo>
                  <a:pt x="0" y="10287000"/>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3033932" y="3724908"/>
            <a:ext cx="13710101" cy="2217338"/>
          </a:xfrm>
          <a:prstGeom prst="rect">
            <a:avLst/>
          </a:prstGeom>
        </p:spPr>
        <p:txBody>
          <a:bodyPr lIns="0" tIns="0" rIns="0" bIns="0" rtlCol="0" anchor="t">
            <a:spAutoFit/>
          </a:bodyPr>
          <a:lstStyle/>
          <a:p>
            <a:pPr marL="690876" lvl="1" indent="-345438" algn="l">
              <a:lnSpc>
                <a:spcPts val="5983"/>
              </a:lnSpc>
              <a:buFont typeface="Arial"/>
              <a:buChar char="•"/>
            </a:pPr>
            <a:r>
              <a:rPr lang="en-US" sz="3199" dirty="0">
                <a:solidFill>
                  <a:srgbClr val="000000"/>
                </a:solidFill>
                <a:latin typeface="Montserrat Semi-Bold"/>
                <a:ea typeface="Montserrat Semi-Bold"/>
                <a:cs typeface="Montserrat Semi-Bold"/>
                <a:sym typeface="Montserrat Semi-Bold"/>
              </a:rPr>
              <a:t>Introduction to Git</a:t>
            </a:r>
          </a:p>
          <a:p>
            <a:pPr marL="690876" lvl="1" indent="-345438" algn="l">
              <a:lnSpc>
                <a:spcPts val="5983"/>
              </a:lnSpc>
              <a:buFont typeface="Arial"/>
              <a:buChar char="•"/>
            </a:pPr>
            <a:r>
              <a:rPr lang="en-US" sz="3199" dirty="0">
                <a:solidFill>
                  <a:srgbClr val="000000"/>
                </a:solidFill>
                <a:latin typeface="Montserrat Semi-Bold"/>
                <a:ea typeface="Montserrat Semi-Bold"/>
                <a:cs typeface="Montserrat Semi-Bold"/>
                <a:sym typeface="Montserrat Semi-Bold"/>
              </a:rPr>
              <a:t>Using Git with Command Line</a:t>
            </a:r>
          </a:p>
          <a:p>
            <a:pPr marL="690876" lvl="1" indent="-345438" algn="l">
              <a:lnSpc>
                <a:spcPts val="5983"/>
              </a:lnSpc>
              <a:buFont typeface="Arial"/>
              <a:buChar char="•"/>
            </a:pPr>
            <a:r>
              <a:rPr lang="en-US" sz="3199" dirty="0" err="1">
                <a:solidFill>
                  <a:srgbClr val="000000"/>
                </a:solidFill>
                <a:latin typeface="Montserrat Semi-Bold"/>
                <a:ea typeface="Montserrat Semi-Bold"/>
                <a:cs typeface="Montserrat Semi-Bold"/>
                <a:sym typeface="Montserrat Semi-Bold"/>
              </a:rPr>
              <a:t>Github</a:t>
            </a:r>
            <a:endParaRPr lang="en-US" sz="3199" dirty="0">
              <a:solidFill>
                <a:srgbClr val="000000"/>
              </a:solidFill>
              <a:latin typeface="Montserrat Semi-Bold"/>
              <a:ea typeface="Montserrat Semi-Bold"/>
              <a:cs typeface="Montserrat Semi-Bold"/>
              <a:sym typeface="Montserrat Semi-Bold"/>
            </a:endParaRPr>
          </a:p>
        </p:txBody>
      </p:sp>
      <p:sp>
        <p:nvSpPr>
          <p:cNvPr id="6" name="Freeform 6"/>
          <p:cNvSpPr/>
          <p:nvPr/>
        </p:nvSpPr>
        <p:spPr>
          <a:xfrm flipH="1">
            <a:off x="13593134" y="-1083559"/>
            <a:ext cx="5551842" cy="4897456"/>
          </a:xfrm>
          <a:custGeom>
            <a:avLst/>
            <a:gdLst/>
            <a:ahLst/>
            <a:cxnLst/>
            <a:rect l="l" t="t" r="r" b="b"/>
            <a:pathLst>
              <a:path w="5551842" h="4897456">
                <a:moveTo>
                  <a:pt x="5551842" y="0"/>
                </a:moveTo>
                <a:lnTo>
                  <a:pt x="0" y="0"/>
                </a:lnTo>
                <a:lnTo>
                  <a:pt x="0" y="4897456"/>
                </a:lnTo>
                <a:lnTo>
                  <a:pt x="5551842" y="4897456"/>
                </a:lnTo>
                <a:lnTo>
                  <a:pt x="5551842" y="0"/>
                </a:lnTo>
                <a:close/>
              </a:path>
            </a:pathLst>
          </a:custGeom>
          <a:blipFill>
            <a:blip r:embed="rId4"/>
            <a:stretch>
              <a:fillRect/>
            </a:stretch>
          </a:blipFill>
        </p:spPr>
        <p:txBody>
          <a:bodyPr/>
          <a:lstStyle/>
          <a:p>
            <a:endParaRPr lang="en-US"/>
          </a:p>
        </p:txBody>
      </p:sp>
      <p:sp>
        <p:nvSpPr>
          <p:cNvPr id="7" name="Freeform 7"/>
          <p:cNvSpPr/>
          <p:nvPr/>
        </p:nvSpPr>
        <p:spPr>
          <a:xfrm rot="-10800000" flipH="1">
            <a:off x="-716377" y="6474824"/>
            <a:ext cx="5551842" cy="4897456"/>
          </a:xfrm>
          <a:custGeom>
            <a:avLst/>
            <a:gdLst/>
            <a:ahLst/>
            <a:cxnLst/>
            <a:rect l="l" t="t" r="r" b="b"/>
            <a:pathLst>
              <a:path w="5551842" h="4897456">
                <a:moveTo>
                  <a:pt x="5551843" y="0"/>
                </a:moveTo>
                <a:lnTo>
                  <a:pt x="0" y="0"/>
                </a:lnTo>
                <a:lnTo>
                  <a:pt x="0" y="4897456"/>
                </a:lnTo>
                <a:lnTo>
                  <a:pt x="5551843" y="4897456"/>
                </a:lnTo>
                <a:lnTo>
                  <a:pt x="5551843" y="0"/>
                </a:lnTo>
                <a:close/>
              </a:path>
            </a:pathLst>
          </a:custGeom>
          <a:blipFill>
            <a:blip r:embed="rId4"/>
            <a:stretch>
              <a:fillRect/>
            </a:stretch>
          </a:blipFill>
        </p:spPr>
        <p:txBody>
          <a:bodyPr/>
          <a:lstStyle/>
          <a:p>
            <a:endParaRPr lang="en-US"/>
          </a:p>
        </p:txBody>
      </p:sp>
      <p:sp>
        <p:nvSpPr>
          <p:cNvPr id="8" name="Freeform 8"/>
          <p:cNvSpPr/>
          <p:nvPr/>
        </p:nvSpPr>
        <p:spPr>
          <a:xfrm rot="-10800000">
            <a:off x="11669482" y="0"/>
            <a:ext cx="3565936" cy="1688760"/>
          </a:xfrm>
          <a:custGeom>
            <a:avLst/>
            <a:gdLst/>
            <a:ahLst/>
            <a:cxnLst/>
            <a:rect l="l" t="t" r="r" b="b"/>
            <a:pathLst>
              <a:path w="3565936" h="1688760">
                <a:moveTo>
                  <a:pt x="0" y="0"/>
                </a:moveTo>
                <a:lnTo>
                  <a:pt x="3565936" y="0"/>
                </a:lnTo>
                <a:lnTo>
                  <a:pt x="3565936" y="1688760"/>
                </a:lnTo>
                <a:lnTo>
                  <a:pt x="0" y="1688760"/>
                </a:lnTo>
                <a:lnTo>
                  <a:pt x="0" y="0"/>
                </a:lnTo>
                <a:close/>
              </a:path>
            </a:pathLst>
          </a:custGeom>
          <a:blipFill>
            <a:blip r:embed="rId5"/>
            <a:stretch>
              <a:fillRect/>
            </a:stretch>
          </a:blipFill>
        </p:spPr>
        <p:txBody>
          <a:bodyPr/>
          <a:lstStyle/>
          <a:p>
            <a:endParaRPr lang="en-US"/>
          </a:p>
        </p:txBody>
      </p:sp>
      <p:sp>
        <p:nvSpPr>
          <p:cNvPr id="9" name="Freeform 9"/>
          <p:cNvSpPr/>
          <p:nvPr/>
        </p:nvSpPr>
        <p:spPr>
          <a:xfrm>
            <a:off x="3193182" y="8599961"/>
            <a:ext cx="3565936" cy="1688760"/>
          </a:xfrm>
          <a:custGeom>
            <a:avLst/>
            <a:gdLst/>
            <a:ahLst/>
            <a:cxnLst/>
            <a:rect l="l" t="t" r="r" b="b"/>
            <a:pathLst>
              <a:path w="3565936" h="1688760">
                <a:moveTo>
                  <a:pt x="0" y="0"/>
                </a:moveTo>
                <a:lnTo>
                  <a:pt x="3565935" y="0"/>
                </a:lnTo>
                <a:lnTo>
                  <a:pt x="3565935" y="1688760"/>
                </a:lnTo>
                <a:lnTo>
                  <a:pt x="0" y="1688760"/>
                </a:lnTo>
                <a:lnTo>
                  <a:pt x="0" y="0"/>
                </a:lnTo>
                <a:close/>
              </a:path>
            </a:pathLst>
          </a:custGeom>
          <a:blipFill>
            <a:blip r:embed="rId5"/>
            <a:stretch>
              <a:fillRect/>
            </a:stretch>
          </a:blipFill>
        </p:spPr>
        <p:txBody>
          <a:bodyPr/>
          <a:lstStyle/>
          <a:p>
            <a:endParaRPr lang="en-US"/>
          </a:p>
        </p:txBody>
      </p:sp>
      <p:sp>
        <p:nvSpPr>
          <p:cNvPr id="10" name="TextBox 10"/>
          <p:cNvSpPr txBox="1"/>
          <p:nvPr/>
        </p:nvSpPr>
        <p:spPr>
          <a:xfrm>
            <a:off x="3256723" y="2436220"/>
            <a:ext cx="10552754" cy="963930"/>
          </a:xfrm>
          <a:prstGeom prst="rect">
            <a:avLst/>
          </a:prstGeom>
        </p:spPr>
        <p:txBody>
          <a:bodyPr lIns="0" tIns="0" rIns="0" bIns="0" rtlCol="0" anchor="t">
            <a:spAutoFit/>
          </a:bodyPr>
          <a:lstStyle/>
          <a:p>
            <a:pPr algn="l">
              <a:lnSpc>
                <a:spcPts val="7200"/>
              </a:lnSpc>
            </a:pPr>
            <a:r>
              <a:rPr lang="en-US" sz="7200" b="1" dirty="0">
                <a:solidFill>
                  <a:srgbClr val="282828"/>
                </a:solidFill>
                <a:latin typeface="Montserrat Extra-Bold Bold"/>
                <a:ea typeface="Montserrat Extra-Bold Bold"/>
                <a:cs typeface="Montserrat Extra-Bold Bold"/>
                <a:sym typeface="Montserrat Extra-Bold Bold"/>
              </a:rPr>
              <a:t>ABOUT THE COURSE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49751B-984C-6D84-EB1D-E7B95F387FE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C2F22CA-E0BF-C6D7-DA89-4D2C5C2CDE8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3" name="Freeform 3">
            <a:extLst>
              <a:ext uri="{FF2B5EF4-FFF2-40B4-BE49-F238E27FC236}">
                <a16:creationId xmlns:a16="http://schemas.microsoft.com/office/drawing/2014/main" id="{3546C3E2-CE3B-A5B7-2FF0-6B1E0EBC0F01}"/>
              </a:ext>
            </a:extLst>
          </p:cNvPr>
          <p:cNvSpPr/>
          <p:nvPr/>
        </p:nvSpPr>
        <p:spPr>
          <a:xfrm>
            <a:off x="13527" y="0"/>
            <a:ext cx="18260947" cy="10287000"/>
          </a:xfrm>
          <a:custGeom>
            <a:avLst/>
            <a:gdLst/>
            <a:ahLst/>
            <a:cxnLst/>
            <a:rect l="l" t="t" r="r" b="b"/>
            <a:pathLst>
              <a:path w="18260947" h="10287000">
                <a:moveTo>
                  <a:pt x="0" y="0"/>
                </a:moveTo>
                <a:lnTo>
                  <a:pt x="18260946" y="0"/>
                </a:lnTo>
                <a:lnTo>
                  <a:pt x="18260946" y="10287000"/>
                </a:lnTo>
                <a:lnTo>
                  <a:pt x="0" y="10287000"/>
                </a:lnTo>
                <a:lnTo>
                  <a:pt x="0" y="0"/>
                </a:lnTo>
                <a:close/>
              </a:path>
            </a:pathLst>
          </a:custGeom>
          <a:blipFill>
            <a:blip r:embed="rId4"/>
            <a:stretch>
              <a:fillRect/>
            </a:stretch>
          </a:blipFill>
        </p:spPr>
        <p:txBody>
          <a:bodyPr/>
          <a:lstStyle/>
          <a:p>
            <a:endParaRPr lang="en-US"/>
          </a:p>
        </p:txBody>
      </p:sp>
      <p:sp>
        <p:nvSpPr>
          <p:cNvPr id="4" name="Freeform 4">
            <a:extLst>
              <a:ext uri="{FF2B5EF4-FFF2-40B4-BE49-F238E27FC236}">
                <a16:creationId xmlns:a16="http://schemas.microsoft.com/office/drawing/2014/main" id="{E22F4D1F-0F33-4897-133C-0F0C6FA77F82}"/>
              </a:ext>
            </a:extLst>
          </p:cNvPr>
          <p:cNvSpPr/>
          <p:nvPr/>
        </p:nvSpPr>
        <p:spPr>
          <a:xfrm rot="-10774085" flipH="1" flipV="1">
            <a:off x="-1499127" y="-848076"/>
            <a:ext cx="7513325" cy="6627742"/>
          </a:xfrm>
          <a:custGeom>
            <a:avLst/>
            <a:gdLst/>
            <a:ahLst/>
            <a:cxnLst/>
            <a:rect l="l" t="t" r="r" b="b"/>
            <a:pathLst>
              <a:path w="7513325" h="6627742">
                <a:moveTo>
                  <a:pt x="7513325" y="6627742"/>
                </a:moveTo>
                <a:lnTo>
                  <a:pt x="0" y="6627742"/>
                </a:lnTo>
                <a:lnTo>
                  <a:pt x="0" y="0"/>
                </a:lnTo>
                <a:lnTo>
                  <a:pt x="7513325" y="0"/>
                </a:lnTo>
                <a:lnTo>
                  <a:pt x="7513325" y="6627742"/>
                </a:lnTo>
                <a:close/>
              </a:path>
            </a:pathLst>
          </a:custGeom>
          <a:blipFill>
            <a:blip r:embed="rId5"/>
            <a:stretch>
              <a:fillRect/>
            </a:stretch>
          </a:blipFill>
        </p:spPr>
        <p:txBody>
          <a:bodyPr/>
          <a:lstStyle/>
          <a:p>
            <a:endParaRPr lang="en-US"/>
          </a:p>
        </p:txBody>
      </p:sp>
      <p:sp>
        <p:nvSpPr>
          <p:cNvPr id="5" name="Freeform 5">
            <a:extLst>
              <a:ext uri="{FF2B5EF4-FFF2-40B4-BE49-F238E27FC236}">
                <a16:creationId xmlns:a16="http://schemas.microsoft.com/office/drawing/2014/main" id="{2D20EC01-F9E0-7D14-BA52-8E2E71C53F31}"/>
              </a:ext>
            </a:extLst>
          </p:cNvPr>
          <p:cNvSpPr/>
          <p:nvPr/>
        </p:nvSpPr>
        <p:spPr>
          <a:xfrm rot="-10799767" flipV="1">
            <a:off x="14006237" y="6980245"/>
            <a:ext cx="4635655" cy="4556111"/>
          </a:xfrm>
          <a:custGeom>
            <a:avLst/>
            <a:gdLst/>
            <a:ahLst/>
            <a:cxnLst/>
            <a:rect l="l" t="t" r="r" b="b"/>
            <a:pathLst>
              <a:path w="4635655" h="4556111">
                <a:moveTo>
                  <a:pt x="0" y="4556110"/>
                </a:moveTo>
                <a:lnTo>
                  <a:pt x="4635654" y="4556110"/>
                </a:lnTo>
                <a:lnTo>
                  <a:pt x="4635654" y="0"/>
                </a:lnTo>
                <a:lnTo>
                  <a:pt x="0" y="0"/>
                </a:lnTo>
                <a:lnTo>
                  <a:pt x="0" y="4556110"/>
                </a:lnTo>
                <a:close/>
              </a:path>
            </a:pathLst>
          </a:custGeom>
          <a:blipFill>
            <a:blip r:embed="rId6"/>
            <a:stretch>
              <a:fillRect/>
            </a:stretch>
          </a:blipFill>
        </p:spPr>
        <p:txBody>
          <a:bodyPr/>
          <a:lstStyle/>
          <a:p>
            <a:endParaRPr lang="en-US"/>
          </a:p>
        </p:txBody>
      </p:sp>
      <p:sp>
        <p:nvSpPr>
          <p:cNvPr id="6" name="TextBox 6">
            <a:extLst>
              <a:ext uri="{FF2B5EF4-FFF2-40B4-BE49-F238E27FC236}">
                <a16:creationId xmlns:a16="http://schemas.microsoft.com/office/drawing/2014/main" id="{65C5BB40-C633-7899-EFD3-DE4FA993B4D4}"/>
              </a:ext>
            </a:extLst>
          </p:cNvPr>
          <p:cNvSpPr txBox="1"/>
          <p:nvPr/>
        </p:nvSpPr>
        <p:spPr>
          <a:xfrm>
            <a:off x="2074965" y="3013212"/>
            <a:ext cx="13719271" cy="5692328"/>
          </a:xfrm>
          <a:prstGeom prst="rect">
            <a:avLst/>
          </a:prstGeom>
        </p:spPr>
        <p:txBody>
          <a:bodyPr lIns="0" tIns="0" rIns="0" bIns="0" rtlCol="0" anchor="t">
            <a:spAutoFit/>
          </a:bodyPr>
          <a:lstStyle/>
          <a:p>
            <a:pPr>
              <a:lnSpc>
                <a:spcPts val="5599"/>
              </a:lnSpc>
            </a:pPr>
            <a:r>
              <a:rPr lang="en-US" sz="3999" b="1" dirty="0">
                <a:solidFill>
                  <a:srgbClr val="000000"/>
                </a:solidFill>
                <a:latin typeface="Montserrat Semi-Bold Bold"/>
                <a:ea typeface="Montserrat Semi-Bold Bold"/>
                <a:cs typeface="Montserrat Semi-Bold Bold"/>
                <a:sym typeface="Montserrat Semi-Bold Bold"/>
              </a:rPr>
              <a:t>Sample Conflict:</a:t>
            </a:r>
          </a:p>
          <a:p>
            <a:pPr>
              <a:lnSpc>
                <a:spcPts val="5599"/>
              </a:lnSpc>
            </a:pPr>
            <a:endParaRPr lang="en-US" sz="3999" b="1" dirty="0">
              <a:solidFill>
                <a:srgbClr val="000000"/>
              </a:solidFill>
              <a:latin typeface="Montserrat Semi-Bold Bold"/>
              <a:ea typeface="Montserrat Semi-Bold Bold"/>
              <a:cs typeface="Montserrat Semi-Bold Bold"/>
              <a:sym typeface="Montserrat Semi-Bold Bold"/>
            </a:endParaRPr>
          </a:p>
          <a:p>
            <a:pPr>
              <a:lnSpc>
                <a:spcPts val="5599"/>
              </a:lnSpc>
            </a:pPr>
            <a:r>
              <a:rPr lang="en-US" sz="3999" b="1" i="1" dirty="0">
                <a:solidFill>
                  <a:srgbClr val="000000"/>
                </a:solidFill>
                <a:latin typeface="Montserrat Semi-Bold Bold"/>
                <a:ea typeface="Montserrat Semi-Bold Bold"/>
                <a:cs typeface="Montserrat Semi-Bold Bold"/>
                <a:sym typeface="Montserrat Semi-Bold Bold"/>
              </a:rPr>
              <a:t>here is some content not affected by the conflict</a:t>
            </a:r>
          </a:p>
          <a:p>
            <a:pPr>
              <a:lnSpc>
                <a:spcPts val="5599"/>
              </a:lnSpc>
            </a:pPr>
            <a:r>
              <a:rPr lang="en-US" sz="3999" b="1" i="1" dirty="0">
                <a:solidFill>
                  <a:srgbClr val="000000"/>
                </a:solidFill>
                <a:latin typeface="Montserrat Semi-Bold Bold"/>
                <a:ea typeface="Montserrat Semi-Bold Bold"/>
                <a:cs typeface="Montserrat Semi-Bold Bold"/>
                <a:sym typeface="Montserrat Semi-Bold Bold"/>
              </a:rPr>
              <a:t>&lt;&lt;&lt;&lt;&lt;&lt;&lt; main</a:t>
            </a:r>
          </a:p>
          <a:p>
            <a:pPr>
              <a:lnSpc>
                <a:spcPts val="5599"/>
              </a:lnSpc>
            </a:pPr>
            <a:r>
              <a:rPr lang="en-US" sz="3999" b="1" i="1" dirty="0">
                <a:solidFill>
                  <a:srgbClr val="000000"/>
                </a:solidFill>
                <a:latin typeface="Montserrat Semi-Bold Bold"/>
                <a:ea typeface="Montserrat Semi-Bold Bold"/>
                <a:cs typeface="Montserrat Semi-Bold Bold"/>
                <a:sym typeface="Montserrat Semi-Bold Bold"/>
              </a:rPr>
              <a:t>this is conflicted text from main</a:t>
            </a:r>
          </a:p>
          <a:p>
            <a:pPr>
              <a:lnSpc>
                <a:spcPts val="5599"/>
              </a:lnSpc>
            </a:pPr>
            <a:r>
              <a:rPr lang="en-US" sz="3999" b="1" i="1" dirty="0">
                <a:solidFill>
                  <a:srgbClr val="000000"/>
                </a:solidFill>
                <a:latin typeface="Montserrat Semi-Bold Bold"/>
                <a:ea typeface="Montserrat Semi-Bold Bold"/>
                <a:cs typeface="Montserrat Semi-Bold Bold"/>
                <a:sym typeface="Montserrat Semi-Bold Bold"/>
              </a:rPr>
              <a:t>=======</a:t>
            </a:r>
          </a:p>
          <a:p>
            <a:pPr>
              <a:lnSpc>
                <a:spcPts val="5599"/>
              </a:lnSpc>
            </a:pPr>
            <a:r>
              <a:rPr lang="en-US" sz="3999" b="1" i="1" dirty="0">
                <a:solidFill>
                  <a:srgbClr val="000000"/>
                </a:solidFill>
                <a:latin typeface="Montserrat Semi-Bold Bold"/>
                <a:ea typeface="Montserrat Semi-Bold Bold"/>
                <a:cs typeface="Montserrat Semi-Bold Bold"/>
                <a:sym typeface="Montserrat Semi-Bold Bold"/>
              </a:rPr>
              <a:t>this is conflicted text from feature branch</a:t>
            </a:r>
          </a:p>
          <a:p>
            <a:pPr>
              <a:lnSpc>
                <a:spcPts val="5599"/>
              </a:lnSpc>
            </a:pPr>
            <a:r>
              <a:rPr lang="en-US" sz="3999" b="1" i="1" dirty="0">
                <a:solidFill>
                  <a:srgbClr val="000000"/>
                </a:solidFill>
                <a:latin typeface="Montserrat Semi-Bold Bold"/>
                <a:ea typeface="Montserrat Semi-Bold Bold"/>
                <a:cs typeface="Montserrat Semi-Bold Bold"/>
                <a:sym typeface="Montserrat Semi-Bold Bold"/>
              </a:rPr>
              <a:t>&gt;&gt;&gt;&gt;&gt;&gt;&gt; feature branch;</a:t>
            </a:r>
          </a:p>
        </p:txBody>
      </p:sp>
      <p:sp>
        <p:nvSpPr>
          <p:cNvPr id="9" name="TextBox 9">
            <a:extLst>
              <a:ext uri="{FF2B5EF4-FFF2-40B4-BE49-F238E27FC236}">
                <a16:creationId xmlns:a16="http://schemas.microsoft.com/office/drawing/2014/main" id="{49EA3560-266D-DC08-F441-4271A6E80F99}"/>
              </a:ext>
            </a:extLst>
          </p:cNvPr>
          <p:cNvSpPr txBox="1"/>
          <p:nvPr/>
        </p:nvSpPr>
        <p:spPr>
          <a:xfrm>
            <a:off x="2971800" y="1088917"/>
            <a:ext cx="12344400" cy="2051844"/>
          </a:xfrm>
          <a:prstGeom prst="rect">
            <a:avLst/>
          </a:prstGeom>
        </p:spPr>
        <p:txBody>
          <a:bodyPr wrap="square" lIns="0" tIns="0" rIns="0" bIns="0" rtlCol="0" anchor="t">
            <a:spAutoFit/>
          </a:bodyPr>
          <a:lstStyle/>
          <a:p>
            <a:pPr algn="ctr">
              <a:lnSpc>
                <a:spcPts val="8000"/>
              </a:lnSpc>
            </a:pPr>
            <a:r>
              <a:rPr lang="en-US" sz="8000" b="1" dirty="0">
                <a:solidFill>
                  <a:srgbClr val="282828"/>
                </a:solidFill>
                <a:latin typeface="Montserrat Extra-Bold Bold"/>
                <a:ea typeface="Montserrat Extra-Bold Bold"/>
                <a:cs typeface="Montserrat Extra-Bold Bold"/>
                <a:sym typeface="Montserrat Extra-Bold Bold"/>
              </a:rPr>
              <a:t>Resolving Merge Conflicts</a:t>
            </a:r>
          </a:p>
        </p:txBody>
      </p:sp>
    </p:spTree>
    <p:extLst>
      <p:ext uri="{BB962C8B-B14F-4D97-AF65-F5344CB8AC3E}">
        <p14:creationId xmlns:p14="http://schemas.microsoft.com/office/powerpoint/2010/main" val="23210254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9E614-0721-41BA-615D-22D15E7A848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CCC50E6-44D3-81C9-9733-1BBDF3ED20A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a:extLst>
              <a:ext uri="{FF2B5EF4-FFF2-40B4-BE49-F238E27FC236}">
                <a16:creationId xmlns:a16="http://schemas.microsoft.com/office/drawing/2014/main" id="{FE286B7E-49CE-BE04-3C99-70B043B6B270}"/>
              </a:ext>
            </a:extLst>
          </p:cNvPr>
          <p:cNvSpPr/>
          <p:nvPr/>
        </p:nvSpPr>
        <p:spPr>
          <a:xfrm>
            <a:off x="13527" y="0"/>
            <a:ext cx="18260947" cy="10287000"/>
          </a:xfrm>
          <a:custGeom>
            <a:avLst/>
            <a:gdLst/>
            <a:ahLst/>
            <a:cxnLst/>
            <a:rect l="l" t="t" r="r" b="b"/>
            <a:pathLst>
              <a:path w="18260947" h="10287000">
                <a:moveTo>
                  <a:pt x="0" y="0"/>
                </a:moveTo>
                <a:lnTo>
                  <a:pt x="18260946" y="0"/>
                </a:lnTo>
                <a:lnTo>
                  <a:pt x="18260946" y="10287000"/>
                </a:lnTo>
                <a:lnTo>
                  <a:pt x="0" y="10287000"/>
                </a:lnTo>
                <a:lnTo>
                  <a:pt x="0" y="0"/>
                </a:lnTo>
                <a:close/>
              </a:path>
            </a:pathLst>
          </a:custGeom>
          <a:blipFill>
            <a:blip r:embed="rId3"/>
            <a:stretch>
              <a:fillRect/>
            </a:stretch>
          </a:blipFill>
        </p:spPr>
        <p:txBody>
          <a:bodyPr/>
          <a:lstStyle/>
          <a:p>
            <a:endParaRPr lang="en-US"/>
          </a:p>
        </p:txBody>
      </p:sp>
      <p:graphicFrame>
        <p:nvGraphicFramePr>
          <p:cNvPr id="4" name="Table 4">
            <a:extLst>
              <a:ext uri="{FF2B5EF4-FFF2-40B4-BE49-F238E27FC236}">
                <a16:creationId xmlns:a16="http://schemas.microsoft.com/office/drawing/2014/main" id="{AE24FC4E-49B2-000D-1766-0F4EF343478F}"/>
              </a:ext>
            </a:extLst>
          </p:cNvPr>
          <p:cNvGraphicFramePr>
            <a:graphicFrameLocks noGrp="1"/>
          </p:cNvGraphicFramePr>
          <p:nvPr/>
        </p:nvGraphicFramePr>
        <p:xfrm>
          <a:off x="-75998" y="3665743"/>
          <a:ext cx="18439995" cy="2955515"/>
        </p:xfrm>
        <a:graphic>
          <a:graphicData uri="http://schemas.openxmlformats.org/drawingml/2006/table">
            <a:tbl>
              <a:tblPr/>
              <a:tblGrid>
                <a:gridCol w="18439995">
                  <a:extLst>
                    <a:ext uri="{9D8B030D-6E8A-4147-A177-3AD203B41FA5}">
                      <a16:colId xmlns:a16="http://schemas.microsoft.com/office/drawing/2014/main" val="20000"/>
                    </a:ext>
                  </a:extLst>
                </a:gridCol>
              </a:tblGrid>
              <a:tr h="2955515">
                <a:tc>
                  <a:txBody>
                    <a:bodyPr/>
                    <a:lstStyle/>
                    <a:p>
                      <a:pPr algn="ctr">
                        <a:lnSpc>
                          <a:spcPts val="2519"/>
                        </a:lnSpc>
                        <a:defRPr/>
                      </a:pPr>
                      <a:endParaRPr lang="en-US" sz="1100" dirty="0"/>
                    </a:p>
                  </a:txBody>
                  <a:tcPr marL="253874" marR="253874" marT="253874" marB="253874"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BBF0F"/>
                    </a:solidFill>
                  </a:tcPr>
                </a:tc>
                <a:extLst>
                  <a:ext uri="{0D108BD9-81ED-4DB2-BD59-A6C34878D82A}">
                    <a16:rowId xmlns:a16="http://schemas.microsoft.com/office/drawing/2014/main" val="10000"/>
                  </a:ext>
                </a:extLst>
              </a:tr>
            </a:tbl>
          </a:graphicData>
        </a:graphic>
      </p:graphicFrame>
      <p:sp>
        <p:nvSpPr>
          <p:cNvPr id="6" name="TextBox 6">
            <a:extLst>
              <a:ext uri="{FF2B5EF4-FFF2-40B4-BE49-F238E27FC236}">
                <a16:creationId xmlns:a16="http://schemas.microsoft.com/office/drawing/2014/main" id="{E1E75465-8C75-8099-38C1-37DC9869A6D2}"/>
              </a:ext>
            </a:extLst>
          </p:cNvPr>
          <p:cNvSpPr txBox="1"/>
          <p:nvPr/>
        </p:nvSpPr>
        <p:spPr>
          <a:xfrm>
            <a:off x="1520189" y="4543425"/>
            <a:ext cx="15247620" cy="1200150"/>
          </a:xfrm>
          <a:prstGeom prst="rect">
            <a:avLst/>
          </a:prstGeom>
        </p:spPr>
        <p:txBody>
          <a:bodyPr lIns="0" tIns="0" rIns="0" bIns="0" rtlCol="0" anchor="t">
            <a:spAutoFit/>
          </a:bodyPr>
          <a:lstStyle/>
          <a:p>
            <a:pPr algn="ctr">
              <a:lnSpc>
                <a:spcPts val="9000"/>
              </a:lnSpc>
            </a:pPr>
            <a:r>
              <a:rPr lang="en-US" sz="9000" b="1" dirty="0" err="1">
                <a:solidFill>
                  <a:srgbClr val="FFFFFF"/>
                </a:solidFill>
                <a:latin typeface="Montserrat Extra-Bold Bold"/>
                <a:ea typeface="Montserrat Extra-Bold Bold"/>
                <a:cs typeface="Montserrat Extra-Bold Bold"/>
                <a:sym typeface="Montserrat Extra-Bold Bold"/>
              </a:rPr>
              <a:t>Github</a:t>
            </a:r>
            <a:endParaRPr lang="en-US" sz="9000" b="1" dirty="0">
              <a:solidFill>
                <a:srgbClr val="FFFFFF"/>
              </a:solidFill>
              <a:latin typeface="Montserrat Extra-Bold Bold"/>
              <a:ea typeface="Montserrat Extra-Bold Bold"/>
              <a:cs typeface="Montserrat Extra-Bold Bold"/>
              <a:sym typeface="Montserrat Extra-Bold Bold"/>
            </a:endParaRPr>
          </a:p>
        </p:txBody>
      </p:sp>
    </p:spTree>
    <p:extLst>
      <p:ext uri="{BB962C8B-B14F-4D97-AF65-F5344CB8AC3E}">
        <p14:creationId xmlns:p14="http://schemas.microsoft.com/office/powerpoint/2010/main" val="2394125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D0F22-B6A2-45D8-61AA-8A265237F33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8A55F9C-7C63-FA08-4741-C0DCE742809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3" name="Freeform 3">
            <a:extLst>
              <a:ext uri="{FF2B5EF4-FFF2-40B4-BE49-F238E27FC236}">
                <a16:creationId xmlns:a16="http://schemas.microsoft.com/office/drawing/2014/main" id="{1828B6E2-F753-0D0E-447B-D1C9C94251DD}"/>
              </a:ext>
            </a:extLst>
          </p:cNvPr>
          <p:cNvSpPr/>
          <p:nvPr/>
        </p:nvSpPr>
        <p:spPr>
          <a:xfrm>
            <a:off x="13527" y="0"/>
            <a:ext cx="18260947" cy="10287000"/>
          </a:xfrm>
          <a:custGeom>
            <a:avLst/>
            <a:gdLst/>
            <a:ahLst/>
            <a:cxnLst/>
            <a:rect l="l" t="t" r="r" b="b"/>
            <a:pathLst>
              <a:path w="18260947" h="10287000">
                <a:moveTo>
                  <a:pt x="0" y="0"/>
                </a:moveTo>
                <a:lnTo>
                  <a:pt x="18260946" y="0"/>
                </a:lnTo>
                <a:lnTo>
                  <a:pt x="18260946" y="10287000"/>
                </a:lnTo>
                <a:lnTo>
                  <a:pt x="0" y="10287000"/>
                </a:lnTo>
                <a:lnTo>
                  <a:pt x="0" y="0"/>
                </a:lnTo>
                <a:close/>
              </a:path>
            </a:pathLst>
          </a:custGeom>
          <a:blipFill>
            <a:blip r:embed="rId4"/>
            <a:stretch>
              <a:fillRect/>
            </a:stretch>
          </a:blipFill>
        </p:spPr>
        <p:txBody>
          <a:bodyPr/>
          <a:lstStyle/>
          <a:p>
            <a:endParaRPr lang="en-US"/>
          </a:p>
        </p:txBody>
      </p:sp>
      <p:sp>
        <p:nvSpPr>
          <p:cNvPr id="4" name="Freeform 4">
            <a:extLst>
              <a:ext uri="{FF2B5EF4-FFF2-40B4-BE49-F238E27FC236}">
                <a16:creationId xmlns:a16="http://schemas.microsoft.com/office/drawing/2014/main" id="{1316429C-0843-6BB5-6A56-F1EFB03B19F2}"/>
              </a:ext>
            </a:extLst>
          </p:cNvPr>
          <p:cNvSpPr/>
          <p:nvPr/>
        </p:nvSpPr>
        <p:spPr>
          <a:xfrm rot="-10774085" flipH="1" flipV="1">
            <a:off x="-1499127" y="-848076"/>
            <a:ext cx="7513325" cy="6627742"/>
          </a:xfrm>
          <a:custGeom>
            <a:avLst/>
            <a:gdLst/>
            <a:ahLst/>
            <a:cxnLst/>
            <a:rect l="l" t="t" r="r" b="b"/>
            <a:pathLst>
              <a:path w="7513325" h="6627742">
                <a:moveTo>
                  <a:pt x="7513325" y="6627742"/>
                </a:moveTo>
                <a:lnTo>
                  <a:pt x="0" y="6627742"/>
                </a:lnTo>
                <a:lnTo>
                  <a:pt x="0" y="0"/>
                </a:lnTo>
                <a:lnTo>
                  <a:pt x="7513325" y="0"/>
                </a:lnTo>
                <a:lnTo>
                  <a:pt x="7513325" y="6627742"/>
                </a:lnTo>
                <a:close/>
              </a:path>
            </a:pathLst>
          </a:custGeom>
          <a:blipFill>
            <a:blip r:embed="rId5"/>
            <a:stretch>
              <a:fillRect/>
            </a:stretch>
          </a:blipFill>
        </p:spPr>
        <p:txBody>
          <a:bodyPr/>
          <a:lstStyle/>
          <a:p>
            <a:endParaRPr lang="en-US"/>
          </a:p>
        </p:txBody>
      </p:sp>
      <p:sp>
        <p:nvSpPr>
          <p:cNvPr id="5" name="Freeform 5">
            <a:extLst>
              <a:ext uri="{FF2B5EF4-FFF2-40B4-BE49-F238E27FC236}">
                <a16:creationId xmlns:a16="http://schemas.microsoft.com/office/drawing/2014/main" id="{0D3A2587-6669-8C80-30C9-E6191EC2BAA5}"/>
              </a:ext>
            </a:extLst>
          </p:cNvPr>
          <p:cNvSpPr/>
          <p:nvPr/>
        </p:nvSpPr>
        <p:spPr>
          <a:xfrm rot="-10799767" flipV="1">
            <a:off x="14006237" y="6980245"/>
            <a:ext cx="4635655" cy="4556111"/>
          </a:xfrm>
          <a:custGeom>
            <a:avLst/>
            <a:gdLst/>
            <a:ahLst/>
            <a:cxnLst/>
            <a:rect l="l" t="t" r="r" b="b"/>
            <a:pathLst>
              <a:path w="4635655" h="4556111">
                <a:moveTo>
                  <a:pt x="0" y="4556110"/>
                </a:moveTo>
                <a:lnTo>
                  <a:pt x="4635654" y="4556110"/>
                </a:lnTo>
                <a:lnTo>
                  <a:pt x="4635654" y="0"/>
                </a:lnTo>
                <a:lnTo>
                  <a:pt x="0" y="0"/>
                </a:lnTo>
                <a:lnTo>
                  <a:pt x="0" y="4556110"/>
                </a:lnTo>
                <a:close/>
              </a:path>
            </a:pathLst>
          </a:custGeom>
          <a:blipFill>
            <a:blip r:embed="rId6"/>
            <a:stretch>
              <a:fillRect/>
            </a:stretch>
          </a:blipFill>
        </p:spPr>
        <p:txBody>
          <a:bodyPr/>
          <a:lstStyle/>
          <a:p>
            <a:endParaRPr lang="en-US"/>
          </a:p>
        </p:txBody>
      </p:sp>
      <p:sp>
        <p:nvSpPr>
          <p:cNvPr id="6" name="TextBox 6">
            <a:extLst>
              <a:ext uri="{FF2B5EF4-FFF2-40B4-BE49-F238E27FC236}">
                <a16:creationId xmlns:a16="http://schemas.microsoft.com/office/drawing/2014/main" id="{361769A0-576F-5A80-E126-A5317E69BC80}"/>
              </a:ext>
            </a:extLst>
          </p:cNvPr>
          <p:cNvSpPr txBox="1"/>
          <p:nvPr/>
        </p:nvSpPr>
        <p:spPr>
          <a:xfrm>
            <a:off x="2074965" y="3013212"/>
            <a:ext cx="13719271" cy="7128618"/>
          </a:xfrm>
          <a:prstGeom prst="rect">
            <a:avLst/>
          </a:prstGeom>
        </p:spPr>
        <p:txBody>
          <a:bodyPr lIns="0" tIns="0" rIns="0" bIns="0" rtlCol="0" anchor="t">
            <a:spAutoFit/>
          </a:bodyPr>
          <a:lstStyle/>
          <a:p>
            <a:pPr algn="ctr">
              <a:lnSpc>
                <a:spcPts val="5599"/>
              </a:lnSpc>
            </a:pPr>
            <a:endParaRPr lang="en-US" sz="3999" b="1" dirty="0">
              <a:solidFill>
                <a:srgbClr val="000000"/>
              </a:solidFill>
              <a:latin typeface="Montserrat Semi-Bold Bold"/>
              <a:ea typeface="Montserrat Semi-Bold Bold"/>
              <a:cs typeface="Montserrat Semi-Bold Bold"/>
              <a:sym typeface="Montserrat Semi-Bold Bold"/>
            </a:endParaRPr>
          </a:p>
          <a:p>
            <a:pPr marL="742950" indent="-742950">
              <a:lnSpc>
                <a:spcPts val="5599"/>
              </a:lnSpc>
              <a:buFont typeface="+mj-lt"/>
              <a:buAutoNum type="arabicPeriod"/>
            </a:pPr>
            <a:r>
              <a:rPr lang="en-US" sz="3999" b="1" dirty="0">
                <a:solidFill>
                  <a:srgbClr val="000000"/>
                </a:solidFill>
                <a:latin typeface="Montserrat Semi-Bold Bold"/>
                <a:ea typeface="Montserrat Semi-Bold Bold"/>
                <a:cs typeface="Montserrat Semi-Bold Bold"/>
                <a:sym typeface="Montserrat Semi-Bold Bold"/>
              </a:rPr>
              <a:t>Go to GitHub (</a:t>
            </a:r>
            <a:r>
              <a:rPr lang="en-US" sz="3999" b="1" dirty="0">
                <a:solidFill>
                  <a:srgbClr val="000000"/>
                </a:solidFill>
                <a:latin typeface="Montserrat Semi-Bold Bold"/>
                <a:ea typeface="Montserrat Semi-Bold Bold"/>
                <a:cs typeface="Montserrat Semi-Bold Bold"/>
                <a:sym typeface="Montserrat Semi-Bold Bold"/>
                <a:hlinkClick r:id="rId7"/>
              </a:rPr>
              <a:t>https://github.com/</a:t>
            </a:r>
            <a:r>
              <a:rPr lang="en-US" sz="3999" b="1" dirty="0">
                <a:solidFill>
                  <a:srgbClr val="000000"/>
                </a:solidFill>
                <a:latin typeface="Montserrat Semi-Bold Bold"/>
                <a:ea typeface="Montserrat Semi-Bold Bold"/>
                <a:cs typeface="Montserrat Semi-Bold Bold"/>
                <a:sym typeface="Montserrat Semi-Bold Bold"/>
              </a:rPr>
              <a:t>) and sign up for an account.</a:t>
            </a:r>
          </a:p>
          <a:p>
            <a:pPr marL="742950" indent="-742950">
              <a:lnSpc>
                <a:spcPts val="5599"/>
              </a:lnSpc>
              <a:buFont typeface="+mj-lt"/>
              <a:buAutoNum type="arabicPeriod"/>
            </a:pPr>
            <a:r>
              <a:rPr lang="en-US" sz="3999" b="1" dirty="0">
                <a:solidFill>
                  <a:srgbClr val="000000"/>
                </a:solidFill>
                <a:latin typeface="Montserrat Semi-Bold Bold"/>
                <a:ea typeface="Montserrat Semi-Bold Bold"/>
                <a:cs typeface="Montserrat Semi-Bold Bold"/>
                <a:sym typeface="Montserrat Semi-Bold Bold"/>
              </a:rPr>
              <a:t>Create a Repository with name of your choosing.</a:t>
            </a:r>
          </a:p>
          <a:p>
            <a:pPr marL="1200150" lvl="1" indent="-742950">
              <a:lnSpc>
                <a:spcPts val="5599"/>
              </a:lnSpc>
              <a:buFont typeface="+mj-lt"/>
              <a:buAutoNum type="arabicPeriod"/>
            </a:pPr>
            <a:r>
              <a:rPr lang="en-US" sz="3999" b="1" dirty="0">
                <a:solidFill>
                  <a:srgbClr val="000000"/>
                </a:solidFill>
                <a:latin typeface="Montserrat Semi-Bold Bold"/>
                <a:ea typeface="Montserrat Semi-Bold Bold"/>
                <a:cs typeface="Montserrat Semi-Bold Bold"/>
                <a:sym typeface="Montserrat Semi-Bold Bold"/>
              </a:rPr>
              <a:t>Public Repository – allows anyone to be able to see the repository</a:t>
            </a:r>
          </a:p>
          <a:p>
            <a:pPr marL="1200150" lvl="1" indent="-742950">
              <a:lnSpc>
                <a:spcPts val="5599"/>
              </a:lnSpc>
              <a:buFont typeface="+mj-lt"/>
              <a:buAutoNum type="arabicPeriod"/>
            </a:pPr>
            <a:r>
              <a:rPr lang="en-US" sz="3999" b="1" dirty="0">
                <a:solidFill>
                  <a:srgbClr val="000000"/>
                </a:solidFill>
                <a:latin typeface="Montserrat Semi-Bold Bold"/>
                <a:ea typeface="Montserrat Semi-Bold Bold"/>
                <a:cs typeface="Montserrat Semi-Bold Bold"/>
                <a:sym typeface="Montserrat Semi-Bold Bold"/>
              </a:rPr>
              <a:t>Private Repository – only selected people can see and commit to the repository</a:t>
            </a:r>
          </a:p>
          <a:p>
            <a:pPr marL="742950" indent="-742950">
              <a:lnSpc>
                <a:spcPts val="5599"/>
              </a:lnSpc>
              <a:buFont typeface="+mj-lt"/>
              <a:buAutoNum type="arabicPeriod"/>
            </a:pPr>
            <a:endParaRPr lang="en-US" sz="3999" b="1" dirty="0">
              <a:solidFill>
                <a:srgbClr val="000000"/>
              </a:solidFill>
              <a:latin typeface="Montserrat Semi-Bold Bold"/>
              <a:ea typeface="Montserrat Semi-Bold Bold"/>
              <a:cs typeface="Montserrat Semi-Bold Bold"/>
              <a:sym typeface="Montserrat Semi-Bold Bold"/>
            </a:endParaRPr>
          </a:p>
        </p:txBody>
      </p:sp>
      <p:sp>
        <p:nvSpPr>
          <p:cNvPr id="9" name="TextBox 9">
            <a:extLst>
              <a:ext uri="{FF2B5EF4-FFF2-40B4-BE49-F238E27FC236}">
                <a16:creationId xmlns:a16="http://schemas.microsoft.com/office/drawing/2014/main" id="{594784A3-CC77-781C-CEC6-C68AB07D7915}"/>
              </a:ext>
            </a:extLst>
          </p:cNvPr>
          <p:cNvSpPr txBox="1"/>
          <p:nvPr/>
        </p:nvSpPr>
        <p:spPr>
          <a:xfrm>
            <a:off x="2971800" y="1088917"/>
            <a:ext cx="12344400" cy="2051844"/>
          </a:xfrm>
          <a:prstGeom prst="rect">
            <a:avLst/>
          </a:prstGeom>
        </p:spPr>
        <p:txBody>
          <a:bodyPr wrap="square" lIns="0" tIns="0" rIns="0" bIns="0" rtlCol="0" anchor="t">
            <a:spAutoFit/>
          </a:bodyPr>
          <a:lstStyle/>
          <a:p>
            <a:pPr algn="ctr">
              <a:lnSpc>
                <a:spcPts val="8000"/>
              </a:lnSpc>
            </a:pPr>
            <a:r>
              <a:rPr lang="en-US" sz="8000" b="1" dirty="0">
                <a:solidFill>
                  <a:srgbClr val="282828"/>
                </a:solidFill>
                <a:latin typeface="Montserrat Extra-Bold Bold"/>
                <a:ea typeface="Montserrat Extra-Bold Bold"/>
                <a:cs typeface="Montserrat Extra-Bold Bold"/>
                <a:sym typeface="Montserrat Extra-Bold Bold"/>
              </a:rPr>
              <a:t>Setting up Repository in GitHub</a:t>
            </a:r>
          </a:p>
        </p:txBody>
      </p:sp>
    </p:spTree>
    <p:extLst>
      <p:ext uri="{BB962C8B-B14F-4D97-AF65-F5344CB8AC3E}">
        <p14:creationId xmlns:p14="http://schemas.microsoft.com/office/powerpoint/2010/main" val="2497251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D70A4-A79D-BF25-B516-36A888A096F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79BF791-D58B-CD49-E752-B5F8DF2253EC}"/>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3" name="Freeform 3">
            <a:extLst>
              <a:ext uri="{FF2B5EF4-FFF2-40B4-BE49-F238E27FC236}">
                <a16:creationId xmlns:a16="http://schemas.microsoft.com/office/drawing/2014/main" id="{23F71401-165C-C080-DDC1-51AC1933030F}"/>
              </a:ext>
            </a:extLst>
          </p:cNvPr>
          <p:cNvSpPr/>
          <p:nvPr/>
        </p:nvSpPr>
        <p:spPr>
          <a:xfrm>
            <a:off x="13527" y="0"/>
            <a:ext cx="18260947" cy="10287000"/>
          </a:xfrm>
          <a:custGeom>
            <a:avLst/>
            <a:gdLst/>
            <a:ahLst/>
            <a:cxnLst/>
            <a:rect l="l" t="t" r="r" b="b"/>
            <a:pathLst>
              <a:path w="18260947" h="10287000">
                <a:moveTo>
                  <a:pt x="0" y="0"/>
                </a:moveTo>
                <a:lnTo>
                  <a:pt x="18260946" y="0"/>
                </a:lnTo>
                <a:lnTo>
                  <a:pt x="18260946" y="10287000"/>
                </a:lnTo>
                <a:lnTo>
                  <a:pt x="0" y="10287000"/>
                </a:lnTo>
                <a:lnTo>
                  <a:pt x="0" y="0"/>
                </a:lnTo>
                <a:close/>
              </a:path>
            </a:pathLst>
          </a:custGeom>
          <a:blipFill>
            <a:blip r:embed="rId4"/>
            <a:stretch>
              <a:fillRect/>
            </a:stretch>
          </a:blipFill>
        </p:spPr>
        <p:txBody>
          <a:bodyPr/>
          <a:lstStyle/>
          <a:p>
            <a:endParaRPr lang="en-US"/>
          </a:p>
        </p:txBody>
      </p:sp>
      <p:sp>
        <p:nvSpPr>
          <p:cNvPr id="4" name="Freeform 4">
            <a:extLst>
              <a:ext uri="{FF2B5EF4-FFF2-40B4-BE49-F238E27FC236}">
                <a16:creationId xmlns:a16="http://schemas.microsoft.com/office/drawing/2014/main" id="{23ADEC90-EA31-F1EA-1125-C99F2D72785D}"/>
              </a:ext>
            </a:extLst>
          </p:cNvPr>
          <p:cNvSpPr/>
          <p:nvPr/>
        </p:nvSpPr>
        <p:spPr>
          <a:xfrm rot="-10774085" flipH="1" flipV="1">
            <a:off x="-1499127" y="-848076"/>
            <a:ext cx="7513325" cy="6627742"/>
          </a:xfrm>
          <a:custGeom>
            <a:avLst/>
            <a:gdLst/>
            <a:ahLst/>
            <a:cxnLst/>
            <a:rect l="l" t="t" r="r" b="b"/>
            <a:pathLst>
              <a:path w="7513325" h="6627742">
                <a:moveTo>
                  <a:pt x="7513325" y="6627742"/>
                </a:moveTo>
                <a:lnTo>
                  <a:pt x="0" y="6627742"/>
                </a:lnTo>
                <a:lnTo>
                  <a:pt x="0" y="0"/>
                </a:lnTo>
                <a:lnTo>
                  <a:pt x="7513325" y="0"/>
                </a:lnTo>
                <a:lnTo>
                  <a:pt x="7513325" y="6627742"/>
                </a:lnTo>
                <a:close/>
              </a:path>
            </a:pathLst>
          </a:custGeom>
          <a:blipFill>
            <a:blip r:embed="rId5"/>
            <a:stretch>
              <a:fillRect/>
            </a:stretch>
          </a:blipFill>
        </p:spPr>
        <p:txBody>
          <a:bodyPr/>
          <a:lstStyle/>
          <a:p>
            <a:endParaRPr lang="en-US"/>
          </a:p>
        </p:txBody>
      </p:sp>
      <p:sp>
        <p:nvSpPr>
          <p:cNvPr id="5" name="Freeform 5">
            <a:extLst>
              <a:ext uri="{FF2B5EF4-FFF2-40B4-BE49-F238E27FC236}">
                <a16:creationId xmlns:a16="http://schemas.microsoft.com/office/drawing/2014/main" id="{FCFE6D34-04C2-8B7B-F67A-FB462FC42758}"/>
              </a:ext>
            </a:extLst>
          </p:cNvPr>
          <p:cNvSpPr/>
          <p:nvPr/>
        </p:nvSpPr>
        <p:spPr>
          <a:xfrm rot="-10799767" flipV="1">
            <a:off x="14006237" y="6980245"/>
            <a:ext cx="4635655" cy="4556111"/>
          </a:xfrm>
          <a:custGeom>
            <a:avLst/>
            <a:gdLst/>
            <a:ahLst/>
            <a:cxnLst/>
            <a:rect l="l" t="t" r="r" b="b"/>
            <a:pathLst>
              <a:path w="4635655" h="4556111">
                <a:moveTo>
                  <a:pt x="0" y="4556110"/>
                </a:moveTo>
                <a:lnTo>
                  <a:pt x="4635654" y="4556110"/>
                </a:lnTo>
                <a:lnTo>
                  <a:pt x="4635654" y="0"/>
                </a:lnTo>
                <a:lnTo>
                  <a:pt x="0" y="0"/>
                </a:lnTo>
                <a:lnTo>
                  <a:pt x="0" y="4556110"/>
                </a:lnTo>
                <a:close/>
              </a:path>
            </a:pathLst>
          </a:custGeom>
          <a:blipFill>
            <a:blip r:embed="rId6"/>
            <a:stretch>
              <a:fillRect/>
            </a:stretch>
          </a:blipFill>
        </p:spPr>
        <p:txBody>
          <a:bodyPr/>
          <a:lstStyle/>
          <a:p>
            <a:endParaRPr lang="en-US"/>
          </a:p>
        </p:txBody>
      </p:sp>
      <p:sp>
        <p:nvSpPr>
          <p:cNvPr id="6" name="TextBox 6">
            <a:extLst>
              <a:ext uri="{FF2B5EF4-FFF2-40B4-BE49-F238E27FC236}">
                <a16:creationId xmlns:a16="http://schemas.microsoft.com/office/drawing/2014/main" id="{DEAC6F61-8EE6-B9CC-00ED-DDF2499E83E3}"/>
              </a:ext>
            </a:extLst>
          </p:cNvPr>
          <p:cNvSpPr txBox="1"/>
          <p:nvPr/>
        </p:nvSpPr>
        <p:spPr>
          <a:xfrm>
            <a:off x="2257535" y="3771900"/>
            <a:ext cx="13719271" cy="4961551"/>
          </a:xfrm>
          <a:prstGeom prst="rect">
            <a:avLst/>
          </a:prstGeom>
        </p:spPr>
        <p:txBody>
          <a:bodyPr lIns="0" tIns="0" rIns="0" bIns="0" rtlCol="0" anchor="t">
            <a:spAutoFit/>
          </a:bodyPr>
          <a:lstStyle/>
          <a:p>
            <a:pPr marL="742950" indent="-742950">
              <a:lnSpc>
                <a:spcPts val="5599"/>
              </a:lnSpc>
              <a:buFont typeface="+mj-lt"/>
              <a:buAutoNum type="arabicPeriod" startAt="3"/>
            </a:pPr>
            <a:r>
              <a:rPr lang="en-US" sz="3600" b="1" dirty="0">
                <a:solidFill>
                  <a:srgbClr val="000000"/>
                </a:solidFill>
                <a:latin typeface="Montserrat Semi-Bold Bold"/>
                <a:ea typeface="Montserrat Semi-Bold Bold"/>
                <a:cs typeface="Montserrat Semi-Bold Bold"/>
                <a:sym typeface="Montserrat Semi-Bold Bold"/>
              </a:rPr>
              <a:t>Create a Personal Access Token</a:t>
            </a:r>
          </a:p>
          <a:p>
            <a:pPr marL="1200150" lvl="1" indent="-742950">
              <a:lnSpc>
                <a:spcPts val="5599"/>
              </a:lnSpc>
              <a:buFont typeface="+mj-lt"/>
              <a:buAutoNum type="arabicPeriod"/>
            </a:pPr>
            <a:r>
              <a:rPr lang="en-US" sz="3600" b="1" dirty="0">
                <a:solidFill>
                  <a:srgbClr val="000000"/>
                </a:solidFill>
                <a:latin typeface="Montserrat Semi-Bold Bold"/>
                <a:ea typeface="Montserrat Semi-Bold Bold"/>
                <a:cs typeface="Montserrat Semi-Bold Bold"/>
                <a:sym typeface="Montserrat Semi-Bold Bold"/>
              </a:rPr>
              <a:t>Click your profile icon</a:t>
            </a:r>
          </a:p>
          <a:p>
            <a:pPr marL="1200150" lvl="1" indent="-742950">
              <a:lnSpc>
                <a:spcPts val="5599"/>
              </a:lnSpc>
              <a:buFont typeface="+mj-lt"/>
              <a:buAutoNum type="arabicPeriod"/>
            </a:pPr>
            <a:r>
              <a:rPr lang="en-US" sz="3600" b="1" dirty="0">
                <a:solidFill>
                  <a:srgbClr val="000000"/>
                </a:solidFill>
                <a:latin typeface="Montserrat Semi-Bold Bold"/>
                <a:ea typeface="Montserrat Semi-Bold Bold"/>
                <a:cs typeface="Montserrat Semi-Bold Bold"/>
                <a:sym typeface="Montserrat Semi-Bold Bold"/>
              </a:rPr>
              <a:t>Select Settings </a:t>
            </a:r>
            <a:r>
              <a:rPr lang="en-US" sz="3600" b="1" dirty="0">
                <a:solidFill>
                  <a:srgbClr val="000000"/>
                </a:solidFill>
                <a:latin typeface="Montserrat Semi-Bold Bold"/>
                <a:ea typeface="Montserrat Semi-Bold Bold"/>
                <a:cs typeface="Montserrat Semi-Bold Bold"/>
                <a:sym typeface="Wingdings" pitchFamily="2" charset="2"/>
              </a:rPr>
              <a:t></a:t>
            </a:r>
            <a:r>
              <a:rPr lang="en-US" sz="3600" b="1" dirty="0">
                <a:solidFill>
                  <a:srgbClr val="000000"/>
                </a:solidFill>
                <a:latin typeface="Montserrat Semi-Bold Bold"/>
                <a:ea typeface="Montserrat Semi-Bold Bold"/>
                <a:cs typeface="Montserrat Semi-Bold Bold"/>
                <a:sym typeface="Montserrat Semi-Bold Bold"/>
              </a:rPr>
              <a:t> &lt;&gt; Developer settings</a:t>
            </a:r>
          </a:p>
          <a:p>
            <a:pPr marL="1200150" lvl="1" indent="-742950">
              <a:lnSpc>
                <a:spcPts val="5599"/>
              </a:lnSpc>
              <a:buFont typeface="+mj-lt"/>
              <a:buAutoNum type="arabicPeriod"/>
            </a:pPr>
            <a:r>
              <a:rPr lang="en-US" sz="3600" b="1" dirty="0">
                <a:solidFill>
                  <a:srgbClr val="000000"/>
                </a:solidFill>
                <a:latin typeface="Montserrat Semi-Bold Bold"/>
                <a:ea typeface="Montserrat Semi-Bold Bold"/>
                <a:cs typeface="Montserrat Semi-Bold Bold"/>
                <a:sym typeface="Montserrat Semi-Bold Bold"/>
              </a:rPr>
              <a:t>Select Personal Access Token </a:t>
            </a:r>
            <a:r>
              <a:rPr lang="en-US" sz="3600" b="1" dirty="0">
                <a:solidFill>
                  <a:srgbClr val="000000"/>
                </a:solidFill>
                <a:latin typeface="Montserrat Semi-Bold Bold"/>
                <a:ea typeface="Montserrat Semi-Bold Bold"/>
                <a:cs typeface="Montserrat Semi-Bold Bold"/>
                <a:sym typeface="Wingdings" pitchFamily="2" charset="2"/>
              </a:rPr>
              <a:t> Tokens (classic)</a:t>
            </a:r>
          </a:p>
          <a:p>
            <a:pPr marL="1200150" lvl="1" indent="-742950">
              <a:lnSpc>
                <a:spcPts val="5599"/>
              </a:lnSpc>
              <a:buFont typeface="+mj-lt"/>
              <a:buAutoNum type="arabicPeriod"/>
            </a:pPr>
            <a:r>
              <a:rPr lang="en-US" sz="3600" b="1" dirty="0">
                <a:solidFill>
                  <a:srgbClr val="000000"/>
                </a:solidFill>
                <a:latin typeface="Montserrat Semi-Bold Bold"/>
                <a:ea typeface="Montserrat Semi-Bold Bold"/>
                <a:cs typeface="Montserrat Semi-Bold Bold"/>
                <a:sym typeface="Wingdings" pitchFamily="2" charset="2"/>
              </a:rPr>
              <a:t>Click Generate new token (classic)</a:t>
            </a:r>
          </a:p>
          <a:p>
            <a:pPr marL="1200150" lvl="1" indent="-742950">
              <a:lnSpc>
                <a:spcPts val="5599"/>
              </a:lnSpc>
              <a:buFont typeface="+mj-lt"/>
              <a:buAutoNum type="arabicPeriod"/>
            </a:pPr>
            <a:r>
              <a:rPr lang="en-US" sz="3600" b="1" dirty="0">
                <a:solidFill>
                  <a:srgbClr val="000000"/>
                </a:solidFill>
                <a:latin typeface="Montserrat Semi-Bold Bold"/>
                <a:ea typeface="Montserrat Semi-Bold Bold"/>
                <a:cs typeface="Montserrat Semi-Bold Bold"/>
                <a:sym typeface="Wingdings" pitchFamily="2" charset="2"/>
              </a:rPr>
              <a:t>Copy the generated token and store somewhere safe.</a:t>
            </a:r>
            <a:endParaRPr lang="en-US" sz="3600" b="1" dirty="0">
              <a:solidFill>
                <a:srgbClr val="000000"/>
              </a:solidFill>
              <a:latin typeface="Montserrat Semi-Bold Bold"/>
              <a:ea typeface="Montserrat Semi-Bold Bold"/>
              <a:cs typeface="Montserrat Semi-Bold Bold"/>
              <a:sym typeface="Montserrat Semi-Bold Bold"/>
            </a:endParaRPr>
          </a:p>
        </p:txBody>
      </p:sp>
      <p:sp>
        <p:nvSpPr>
          <p:cNvPr id="9" name="TextBox 9">
            <a:extLst>
              <a:ext uri="{FF2B5EF4-FFF2-40B4-BE49-F238E27FC236}">
                <a16:creationId xmlns:a16="http://schemas.microsoft.com/office/drawing/2014/main" id="{D4884491-B43E-D65B-FC9D-FDC44FE115D8}"/>
              </a:ext>
            </a:extLst>
          </p:cNvPr>
          <p:cNvSpPr txBox="1"/>
          <p:nvPr/>
        </p:nvSpPr>
        <p:spPr>
          <a:xfrm>
            <a:off x="2971800" y="1088917"/>
            <a:ext cx="12344400" cy="2051844"/>
          </a:xfrm>
          <a:prstGeom prst="rect">
            <a:avLst/>
          </a:prstGeom>
        </p:spPr>
        <p:txBody>
          <a:bodyPr wrap="square" lIns="0" tIns="0" rIns="0" bIns="0" rtlCol="0" anchor="t">
            <a:spAutoFit/>
          </a:bodyPr>
          <a:lstStyle/>
          <a:p>
            <a:pPr algn="ctr">
              <a:lnSpc>
                <a:spcPts val="8000"/>
              </a:lnSpc>
            </a:pPr>
            <a:r>
              <a:rPr lang="en-US" sz="8000" b="1" dirty="0">
                <a:solidFill>
                  <a:srgbClr val="282828"/>
                </a:solidFill>
                <a:latin typeface="Montserrat Extra-Bold Bold"/>
                <a:ea typeface="Montserrat Extra-Bold Bold"/>
                <a:cs typeface="Montserrat Extra-Bold Bold"/>
                <a:sym typeface="Montserrat Extra-Bold Bold"/>
              </a:rPr>
              <a:t>Setting up Repository in GitHub</a:t>
            </a:r>
          </a:p>
        </p:txBody>
      </p:sp>
    </p:spTree>
    <p:extLst>
      <p:ext uri="{BB962C8B-B14F-4D97-AF65-F5344CB8AC3E}">
        <p14:creationId xmlns:p14="http://schemas.microsoft.com/office/powerpoint/2010/main" val="866755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4A47F-4872-8564-4C69-BD92D211631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8298FDD-DCFA-CDE0-A84D-B038865B4B7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3" name="Freeform 3">
            <a:extLst>
              <a:ext uri="{FF2B5EF4-FFF2-40B4-BE49-F238E27FC236}">
                <a16:creationId xmlns:a16="http://schemas.microsoft.com/office/drawing/2014/main" id="{8ECFD5C9-A01A-413F-22E7-5321E4E229CE}"/>
              </a:ext>
            </a:extLst>
          </p:cNvPr>
          <p:cNvSpPr/>
          <p:nvPr/>
        </p:nvSpPr>
        <p:spPr>
          <a:xfrm>
            <a:off x="13527" y="0"/>
            <a:ext cx="18260947" cy="10287000"/>
          </a:xfrm>
          <a:custGeom>
            <a:avLst/>
            <a:gdLst/>
            <a:ahLst/>
            <a:cxnLst/>
            <a:rect l="l" t="t" r="r" b="b"/>
            <a:pathLst>
              <a:path w="18260947" h="10287000">
                <a:moveTo>
                  <a:pt x="0" y="0"/>
                </a:moveTo>
                <a:lnTo>
                  <a:pt x="18260946" y="0"/>
                </a:lnTo>
                <a:lnTo>
                  <a:pt x="18260946" y="10287000"/>
                </a:lnTo>
                <a:lnTo>
                  <a:pt x="0" y="10287000"/>
                </a:lnTo>
                <a:lnTo>
                  <a:pt x="0" y="0"/>
                </a:lnTo>
                <a:close/>
              </a:path>
            </a:pathLst>
          </a:custGeom>
          <a:blipFill>
            <a:blip r:embed="rId4"/>
            <a:stretch>
              <a:fillRect/>
            </a:stretch>
          </a:blipFill>
        </p:spPr>
        <p:txBody>
          <a:bodyPr/>
          <a:lstStyle/>
          <a:p>
            <a:endParaRPr lang="en-US"/>
          </a:p>
        </p:txBody>
      </p:sp>
      <p:sp>
        <p:nvSpPr>
          <p:cNvPr id="4" name="Freeform 4">
            <a:extLst>
              <a:ext uri="{FF2B5EF4-FFF2-40B4-BE49-F238E27FC236}">
                <a16:creationId xmlns:a16="http://schemas.microsoft.com/office/drawing/2014/main" id="{4FC2F5FE-4C3D-1A2F-8F56-E8478D1DDD92}"/>
              </a:ext>
            </a:extLst>
          </p:cNvPr>
          <p:cNvSpPr/>
          <p:nvPr/>
        </p:nvSpPr>
        <p:spPr>
          <a:xfrm rot="-10774085" flipH="1" flipV="1">
            <a:off x="-1499127" y="-848076"/>
            <a:ext cx="7513325" cy="6627742"/>
          </a:xfrm>
          <a:custGeom>
            <a:avLst/>
            <a:gdLst/>
            <a:ahLst/>
            <a:cxnLst/>
            <a:rect l="l" t="t" r="r" b="b"/>
            <a:pathLst>
              <a:path w="7513325" h="6627742">
                <a:moveTo>
                  <a:pt x="7513325" y="6627742"/>
                </a:moveTo>
                <a:lnTo>
                  <a:pt x="0" y="6627742"/>
                </a:lnTo>
                <a:lnTo>
                  <a:pt x="0" y="0"/>
                </a:lnTo>
                <a:lnTo>
                  <a:pt x="7513325" y="0"/>
                </a:lnTo>
                <a:lnTo>
                  <a:pt x="7513325" y="6627742"/>
                </a:lnTo>
                <a:close/>
              </a:path>
            </a:pathLst>
          </a:custGeom>
          <a:blipFill>
            <a:blip r:embed="rId5"/>
            <a:stretch>
              <a:fillRect/>
            </a:stretch>
          </a:blipFill>
        </p:spPr>
        <p:txBody>
          <a:bodyPr/>
          <a:lstStyle/>
          <a:p>
            <a:endParaRPr lang="en-US"/>
          </a:p>
        </p:txBody>
      </p:sp>
      <p:sp>
        <p:nvSpPr>
          <p:cNvPr id="5" name="Freeform 5">
            <a:extLst>
              <a:ext uri="{FF2B5EF4-FFF2-40B4-BE49-F238E27FC236}">
                <a16:creationId xmlns:a16="http://schemas.microsoft.com/office/drawing/2014/main" id="{3352503F-614B-9CF3-B7CC-9647BC6F4AB1}"/>
              </a:ext>
            </a:extLst>
          </p:cNvPr>
          <p:cNvSpPr/>
          <p:nvPr/>
        </p:nvSpPr>
        <p:spPr>
          <a:xfrm rot="-10799767" flipV="1">
            <a:off x="14006237" y="6980245"/>
            <a:ext cx="4635655" cy="4556111"/>
          </a:xfrm>
          <a:custGeom>
            <a:avLst/>
            <a:gdLst/>
            <a:ahLst/>
            <a:cxnLst/>
            <a:rect l="l" t="t" r="r" b="b"/>
            <a:pathLst>
              <a:path w="4635655" h="4556111">
                <a:moveTo>
                  <a:pt x="0" y="4556110"/>
                </a:moveTo>
                <a:lnTo>
                  <a:pt x="4635654" y="4556110"/>
                </a:lnTo>
                <a:lnTo>
                  <a:pt x="4635654" y="0"/>
                </a:lnTo>
                <a:lnTo>
                  <a:pt x="0" y="0"/>
                </a:lnTo>
                <a:lnTo>
                  <a:pt x="0" y="4556110"/>
                </a:lnTo>
                <a:close/>
              </a:path>
            </a:pathLst>
          </a:custGeom>
          <a:blipFill>
            <a:blip r:embed="rId6"/>
            <a:stretch>
              <a:fillRect/>
            </a:stretch>
          </a:blipFill>
        </p:spPr>
        <p:txBody>
          <a:bodyPr/>
          <a:lstStyle/>
          <a:p>
            <a:endParaRPr lang="en-US"/>
          </a:p>
        </p:txBody>
      </p:sp>
      <p:sp>
        <p:nvSpPr>
          <p:cNvPr id="6" name="TextBox 6">
            <a:extLst>
              <a:ext uri="{FF2B5EF4-FFF2-40B4-BE49-F238E27FC236}">
                <a16:creationId xmlns:a16="http://schemas.microsoft.com/office/drawing/2014/main" id="{B0BCE311-D2E9-4F44-AF17-7B465D22F36E}"/>
              </a:ext>
            </a:extLst>
          </p:cNvPr>
          <p:cNvSpPr txBox="1"/>
          <p:nvPr/>
        </p:nvSpPr>
        <p:spPr>
          <a:xfrm>
            <a:off x="2057400" y="4017062"/>
            <a:ext cx="13719271" cy="4243406"/>
          </a:xfrm>
          <a:prstGeom prst="rect">
            <a:avLst/>
          </a:prstGeom>
        </p:spPr>
        <p:txBody>
          <a:bodyPr lIns="0" tIns="0" rIns="0" bIns="0" rtlCol="0" anchor="t">
            <a:spAutoFit/>
          </a:bodyPr>
          <a:lstStyle/>
          <a:p>
            <a:pPr marL="742950" indent="-742950">
              <a:lnSpc>
                <a:spcPts val="5599"/>
              </a:lnSpc>
              <a:buFont typeface="+mj-lt"/>
              <a:buAutoNum type="arabicPeriod" startAt="4"/>
            </a:pPr>
            <a:r>
              <a:rPr lang="en-US" sz="3600" b="1" dirty="0">
                <a:solidFill>
                  <a:srgbClr val="000000"/>
                </a:solidFill>
                <a:latin typeface="Montserrat Semi-Bold Bold"/>
                <a:ea typeface="Montserrat Semi-Bold Bold"/>
                <a:cs typeface="Montserrat Semi-Bold Bold"/>
                <a:sym typeface="Montserrat Semi-Bold Bold"/>
              </a:rPr>
              <a:t>Clone your repository</a:t>
            </a:r>
          </a:p>
          <a:p>
            <a:pPr marL="1200150" lvl="1" indent="-742950">
              <a:lnSpc>
                <a:spcPts val="5599"/>
              </a:lnSpc>
              <a:buFont typeface="+mj-lt"/>
              <a:buAutoNum type="arabicPeriod"/>
            </a:pPr>
            <a:r>
              <a:rPr lang="en-US" sz="3600" b="1" dirty="0">
                <a:solidFill>
                  <a:srgbClr val="000000"/>
                </a:solidFill>
                <a:latin typeface="Montserrat Semi-Bold Bold"/>
                <a:ea typeface="Montserrat Semi-Bold Bold"/>
                <a:cs typeface="Montserrat Semi-Bold Bold"/>
                <a:sym typeface="Montserrat Semi-Bold Bold"/>
              </a:rPr>
              <a:t>Proceed to the main page of your </a:t>
            </a:r>
            <a:r>
              <a:rPr lang="en-US" sz="3600" b="1" dirty="0" err="1">
                <a:solidFill>
                  <a:srgbClr val="000000"/>
                </a:solidFill>
                <a:latin typeface="Montserrat Semi-Bold Bold"/>
                <a:ea typeface="Montserrat Semi-Bold Bold"/>
                <a:cs typeface="Montserrat Semi-Bold Bold"/>
                <a:sym typeface="Montserrat Semi-Bold Bold"/>
              </a:rPr>
              <a:t>Github</a:t>
            </a:r>
            <a:r>
              <a:rPr lang="en-US" sz="3600" b="1" dirty="0">
                <a:solidFill>
                  <a:srgbClr val="000000"/>
                </a:solidFill>
                <a:latin typeface="Montserrat Semi-Bold Bold"/>
                <a:ea typeface="Montserrat Semi-Bold Bold"/>
                <a:cs typeface="Montserrat Semi-Bold Bold"/>
                <a:sym typeface="Montserrat Semi-Bold Bold"/>
              </a:rPr>
              <a:t> repo.</a:t>
            </a:r>
          </a:p>
          <a:p>
            <a:pPr marL="1200150" lvl="1" indent="-742950">
              <a:lnSpc>
                <a:spcPts val="5599"/>
              </a:lnSpc>
              <a:buFont typeface="+mj-lt"/>
              <a:buAutoNum type="arabicPeriod"/>
            </a:pPr>
            <a:r>
              <a:rPr lang="en-US" sz="3600" b="1" dirty="0">
                <a:solidFill>
                  <a:srgbClr val="000000"/>
                </a:solidFill>
                <a:latin typeface="Montserrat Semi-Bold Bold"/>
                <a:ea typeface="Montserrat Semi-Bold Bold"/>
                <a:cs typeface="Montserrat Semi-Bold Bold"/>
                <a:sym typeface="Montserrat Semi-Bold Bold"/>
              </a:rPr>
              <a:t>Click &lt;&gt; Code button, then from HTTPS, copy the web URL.</a:t>
            </a:r>
          </a:p>
          <a:p>
            <a:pPr marL="1200150" lvl="1" indent="-742950">
              <a:lnSpc>
                <a:spcPts val="5599"/>
              </a:lnSpc>
              <a:buFont typeface="+mj-lt"/>
              <a:buAutoNum type="arabicPeriod"/>
            </a:pPr>
            <a:r>
              <a:rPr lang="en-US" sz="3600" b="1" dirty="0">
                <a:solidFill>
                  <a:srgbClr val="000000"/>
                </a:solidFill>
                <a:latin typeface="Montserrat Semi-Bold Bold"/>
                <a:ea typeface="Montserrat Semi-Bold Bold"/>
                <a:cs typeface="Montserrat Semi-Bold Bold"/>
                <a:sym typeface="Montserrat Semi-Bold Bold"/>
              </a:rPr>
              <a:t>On your local prompt, run the following:</a:t>
            </a:r>
          </a:p>
          <a:p>
            <a:pPr>
              <a:lnSpc>
                <a:spcPts val="5599"/>
              </a:lnSpc>
            </a:pPr>
            <a:r>
              <a:rPr lang="en-US" sz="3600" b="1" i="1" dirty="0">
                <a:solidFill>
                  <a:srgbClr val="000000"/>
                </a:solidFill>
                <a:latin typeface="Montserrat Semi-Bold Bold"/>
                <a:ea typeface="Montserrat Semi-Bold Bold"/>
                <a:cs typeface="Montserrat Semi-Bold Bold"/>
                <a:sym typeface="Montserrat Semi-Bold Bold"/>
              </a:rPr>
              <a:t>git clone &lt;URL copied from </a:t>
            </a:r>
            <a:r>
              <a:rPr lang="en-US" sz="3600" b="1" i="1" dirty="0" err="1">
                <a:solidFill>
                  <a:srgbClr val="000000"/>
                </a:solidFill>
                <a:latin typeface="Montserrat Semi-Bold Bold"/>
                <a:ea typeface="Montserrat Semi-Bold Bold"/>
                <a:cs typeface="Montserrat Semi-Bold Bold"/>
                <a:sym typeface="Montserrat Semi-Bold Bold"/>
              </a:rPr>
              <a:t>Github</a:t>
            </a:r>
            <a:r>
              <a:rPr lang="en-US" sz="3600" b="1" i="1" dirty="0">
                <a:solidFill>
                  <a:srgbClr val="000000"/>
                </a:solidFill>
                <a:latin typeface="Montserrat Semi-Bold Bold"/>
                <a:ea typeface="Montserrat Semi-Bold Bold"/>
                <a:cs typeface="Montserrat Semi-Bold Bold"/>
                <a:sym typeface="Montserrat Semi-Bold Bold"/>
              </a:rPr>
              <a:t> page&gt;</a:t>
            </a:r>
          </a:p>
        </p:txBody>
      </p:sp>
      <p:sp>
        <p:nvSpPr>
          <p:cNvPr id="9" name="TextBox 9">
            <a:extLst>
              <a:ext uri="{FF2B5EF4-FFF2-40B4-BE49-F238E27FC236}">
                <a16:creationId xmlns:a16="http://schemas.microsoft.com/office/drawing/2014/main" id="{72B68476-D9D3-76E3-B983-C2160E10CD7E}"/>
              </a:ext>
            </a:extLst>
          </p:cNvPr>
          <p:cNvSpPr txBox="1"/>
          <p:nvPr/>
        </p:nvSpPr>
        <p:spPr>
          <a:xfrm>
            <a:off x="2971800" y="1088917"/>
            <a:ext cx="12344400" cy="2051844"/>
          </a:xfrm>
          <a:prstGeom prst="rect">
            <a:avLst/>
          </a:prstGeom>
        </p:spPr>
        <p:txBody>
          <a:bodyPr wrap="square" lIns="0" tIns="0" rIns="0" bIns="0" rtlCol="0" anchor="t">
            <a:spAutoFit/>
          </a:bodyPr>
          <a:lstStyle/>
          <a:p>
            <a:pPr algn="ctr">
              <a:lnSpc>
                <a:spcPts val="8000"/>
              </a:lnSpc>
            </a:pPr>
            <a:r>
              <a:rPr lang="en-US" sz="8000" b="1" dirty="0">
                <a:solidFill>
                  <a:srgbClr val="282828"/>
                </a:solidFill>
                <a:latin typeface="Montserrat Extra-Bold Bold"/>
                <a:ea typeface="Montserrat Extra-Bold Bold"/>
                <a:cs typeface="Montserrat Extra-Bold Bold"/>
                <a:sym typeface="Montserrat Extra-Bold Bold"/>
              </a:rPr>
              <a:t>Setting up Repository in GitHub</a:t>
            </a:r>
          </a:p>
        </p:txBody>
      </p:sp>
    </p:spTree>
    <p:extLst>
      <p:ext uri="{BB962C8B-B14F-4D97-AF65-F5344CB8AC3E}">
        <p14:creationId xmlns:p14="http://schemas.microsoft.com/office/powerpoint/2010/main" val="31922604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CB756-4D52-CD7E-298F-D448E266889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9E971D9-6CEB-F981-FD80-1A786E2B1BF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3" name="Freeform 3">
            <a:extLst>
              <a:ext uri="{FF2B5EF4-FFF2-40B4-BE49-F238E27FC236}">
                <a16:creationId xmlns:a16="http://schemas.microsoft.com/office/drawing/2014/main" id="{DCF3B4EB-3CAB-8CEC-A72D-776ECD602C42}"/>
              </a:ext>
            </a:extLst>
          </p:cNvPr>
          <p:cNvSpPr/>
          <p:nvPr/>
        </p:nvSpPr>
        <p:spPr>
          <a:xfrm>
            <a:off x="13527" y="0"/>
            <a:ext cx="18260947" cy="10287000"/>
          </a:xfrm>
          <a:custGeom>
            <a:avLst/>
            <a:gdLst/>
            <a:ahLst/>
            <a:cxnLst/>
            <a:rect l="l" t="t" r="r" b="b"/>
            <a:pathLst>
              <a:path w="18260947" h="10287000">
                <a:moveTo>
                  <a:pt x="0" y="0"/>
                </a:moveTo>
                <a:lnTo>
                  <a:pt x="18260946" y="0"/>
                </a:lnTo>
                <a:lnTo>
                  <a:pt x="18260946" y="10287000"/>
                </a:lnTo>
                <a:lnTo>
                  <a:pt x="0" y="10287000"/>
                </a:lnTo>
                <a:lnTo>
                  <a:pt x="0" y="0"/>
                </a:lnTo>
                <a:close/>
              </a:path>
            </a:pathLst>
          </a:custGeom>
          <a:blipFill>
            <a:blip r:embed="rId4"/>
            <a:stretch>
              <a:fillRect/>
            </a:stretch>
          </a:blipFill>
        </p:spPr>
        <p:txBody>
          <a:bodyPr/>
          <a:lstStyle/>
          <a:p>
            <a:endParaRPr lang="en-US"/>
          </a:p>
        </p:txBody>
      </p:sp>
      <p:sp>
        <p:nvSpPr>
          <p:cNvPr id="4" name="Freeform 4">
            <a:extLst>
              <a:ext uri="{FF2B5EF4-FFF2-40B4-BE49-F238E27FC236}">
                <a16:creationId xmlns:a16="http://schemas.microsoft.com/office/drawing/2014/main" id="{4399FFEA-E6E5-2EBF-82CC-25B5A37CB53C}"/>
              </a:ext>
            </a:extLst>
          </p:cNvPr>
          <p:cNvSpPr/>
          <p:nvPr/>
        </p:nvSpPr>
        <p:spPr>
          <a:xfrm rot="-10774085" flipH="1" flipV="1">
            <a:off x="-1499127" y="-848076"/>
            <a:ext cx="7513325" cy="6627742"/>
          </a:xfrm>
          <a:custGeom>
            <a:avLst/>
            <a:gdLst/>
            <a:ahLst/>
            <a:cxnLst/>
            <a:rect l="l" t="t" r="r" b="b"/>
            <a:pathLst>
              <a:path w="7513325" h="6627742">
                <a:moveTo>
                  <a:pt x="7513325" y="6627742"/>
                </a:moveTo>
                <a:lnTo>
                  <a:pt x="0" y="6627742"/>
                </a:lnTo>
                <a:lnTo>
                  <a:pt x="0" y="0"/>
                </a:lnTo>
                <a:lnTo>
                  <a:pt x="7513325" y="0"/>
                </a:lnTo>
                <a:lnTo>
                  <a:pt x="7513325" y="6627742"/>
                </a:lnTo>
                <a:close/>
              </a:path>
            </a:pathLst>
          </a:custGeom>
          <a:blipFill>
            <a:blip r:embed="rId5"/>
            <a:stretch>
              <a:fillRect/>
            </a:stretch>
          </a:blipFill>
        </p:spPr>
        <p:txBody>
          <a:bodyPr/>
          <a:lstStyle/>
          <a:p>
            <a:endParaRPr lang="en-US"/>
          </a:p>
        </p:txBody>
      </p:sp>
      <p:sp>
        <p:nvSpPr>
          <p:cNvPr id="5" name="Freeform 5">
            <a:extLst>
              <a:ext uri="{FF2B5EF4-FFF2-40B4-BE49-F238E27FC236}">
                <a16:creationId xmlns:a16="http://schemas.microsoft.com/office/drawing/2014/main" id="{E5B88C58-F604-B020-C6E2-877C9EC531A2}"/>
              </a:ext>
            </a:extLst>
          </p:cNvPr>
          <p:cNvSpPr/>
          <p:nvPr/>
        </p:nvSpPr>
        <p:spPr>
          <a:xfrm rot="-10799767" flipV="1">
            <a:off x="14006237" y="6980245"/>
            <a:ext cx="4635655" cy="4556111"/>
          </a:xfrm>
          <a:custGeom>
            <a:avLst/>
            <a:gdLst/>
            <a:ahLst/>
            <a:cxnLst/>
            <a:rect l="l" t="t" r="r" b="b"/>
            <a:pathLst>
              <a:path w="4635655" h="4556111">
                <a:moveTo>
                  <a:pt x="0" y="4556110"/>
                </a:moveTo>
                <a:lnTo>
                  <a:pt x="4635654" y="4556110"/>
                </a:lnTo>
                <a:lnTo>
                  <a:pt x="4635654" y="0"/>
                </a:lnTo>
                <a:lnTo>
                  <a:pt x="0" y="0"/>
                </a:lnTo>
                <a:lnTo>
                  <a:pt x="0" y="4556110"/>
                </a:lnTo>
                <a:close/>
              </a:path>
            </a:pathLst>
          </a:custGeom>
          <a:blipFill>
            <a:blip r:embed="rId6"/>
            <a:stretch>
              <a:fillRect/>
            </a:stretch>
          </a:blipFill>
        </p:spPr>
        <p:txBody>
          <a:bodyPr/>
          <a:lstStyle/>
          <a:p>
            <a:endParaRPr lang="en-US"/>
          </a:p>
        </p:txBody>
      </p:sp>
      <p:sp>
        <p:nvSpPr>
          <p:cNvPr id="6" name="TextBox 6">
            <a:extLst>
              <a:ext uri="{FF2B5EF4-FFF2-40B4-BE49-F238E27FC236}">
                <a16:creationId xmlns:a16="http://schemas.microsoft.com/office/drawing/2014/main" id="{1D5F6884-572B-0E35-360F-0C37EA03A00E}"/>
              </a:ext>
            </a:extLst>
          </p:cNvPr>
          <p:cNvSpPr txBox="1"/>
          <p:nvPr/>
        </p:nvSpPr>
        <p:spPr>
          <a:xfrm>
            <a:off x="2074965" y="3013212"/>
            <a:ext cx="13719271" cy="4974182"/>
          </a:xfrm>
          <a:prstGeom prst="rect">
            <a:avLst/>
          </a:prstGeom>
        </p:spPr>
        <p:txBody>
          <a:bodyPr lIns="0" tIns="0" rIns="0" bIns="0" rtlCol="0" anchor="t">
            <a:spAutoFit/>
          </a:bodyPr>
          <a:lstStyle/>
          <a:p>
            <a:pPr marL="742950" indent="-742950">
              <a:lnSpc>
                <a:spcPts val="5599"/>
              </a:lnSpc>
              <a:buFont typeface="+mj-lt"/>
              <a:buAutoNum type="arabicPeriod"/>
            </a:pPr>
            <a:r>
              <a:rPr lang="en-US" sz="3999" b="1" dirty="0">
                <a:solidFill>
                  <a:srgbClr val="000000"/>
                </a:solidFill>
                <a:latin typeface="Montserrat Semi-Bold Bold"/>
                <a:ea typeface="Montserrat Semi-Bold Bold"/>
                <a:cs typeface="Montserrat Semi-Bold Bold"/>
                <a:sym typeface="Montserrat Semi-Bold Bold"/>
              </a:rPr>
              <a:t>Prepare </a:t>
            </a:r>
            <a:r>
              <a:rPr lang="en-US" sz="3999" b="1" dirty="0" err="1">
                <a:solidFill>
                  <a:srgbClr val="000000"/>
                </a:solidFill>
                <a:latin typeface="Montserrat Semi-Bold Bold"/>
                <a:ea typeface="Montserrat Semi-Bold Bold"/>
                <a:cs typeface="Montserrat Semi-Bold Bold"/>
                <a:sym typeface="Montserrat Semi-Bold Bold"/>
              </a:rPr>
              <a:t>README.md</a:t>
            </a:r>
            <a:r>
              <a:rPr lang="en-US" sz="3999" b="1" dirty="0">
                <a:solidFill>
                  <a:srgbClr val="000000"/>
                </a:solidFill>
                <a:latin typeface="Montserrat Semi-Bold Bold"/>
                <a:ea typeface="Montserrat Semi-Bold Bold"/>
                <a:cs typeface="Montserrat Semi-Bold Bold"/>
                <a:sym typeface="Montserrat Semi-Bold Bold"/>
              </a:rPr>
              <a:t> file</a:t>
            </a:r>
          </a:p>
          <a:p>
            <a:pPr marL="1200150" lvl="1" indent="-742950">
              <a:lnSpc>
                <a:spcPts val="5599"/>
              </a:lnSpc>
              <a:buFont typeface="Wingdings" pitchFamily="2" charset="2"/>
              <a:buChar char="Ø"/>
            </a:pPr>
            <a:r>
              <a:rPr lang="en-US" sz="3999" b="1" dirty="0">
                <a:solidFill>
                  <a:srgbClr val="000000"/>
                </a:solidFill>
                <a:latin typeface="Montserrat Semi-Bold Bold"/>
                <a:ea typeface="Montserrat Semi-Bold Bold"/>
                <a:cs typeface="Montserrat Semi-Bold Bold"/>
                <a:sym typeface="Montserrat Semi-Bold Bold"/>
              </a:rPr>
              <a:t>this file communicates important information about your project. </a:t>
            </a:r>
          </a:p>
          <a:p>
            <a:pPr marL="742950" indent="-742950">
              <a:lnSpc>
                <a:spcPts val="5599"/>
              </a:lnSpc>
              <a:buFont typeface="+mj-lt"/>
              <a:buAutoNum type="arabicPeriod"/>
            </a:pPr>
            <a:r>
              <a:rPr lang="en-US" sz="3999" b="1" dirty="0">
                <a:solidFill>
                  <a:srgbClr val="000000"/>
                </a:solidFill>
                <a:latin typeface="Montserrat Semi-Bold Bold"/>
                <a:ea typeface="Montserrat Semi-Bold Bold"/>
                <a:cs typeface="Montserrat Semi-Bold Bold"/>
                <a:sym typeface="Montserrat Semi-Bold Bold"/>
              </a:rPr>
              <a:t>Include .</a:t>
            </a:r>
            <a:r>
              <a:rPr lang="en-US" sz="3999" b="1" dirty="0" err="1">
                <a:solidFill>
                  <a:srgbClr val="000000"/>
                </a:solidFill>
                <a:latin typeface="Montserrat Semi-Bold Bold"/>
                <a:ea typeface="Montserrat Semi-Bold Bold"/>
                <a:cs typeface="Montserrat Semi-Bold Bold"/>
                <a:sym typeface="Montserrat Semi-Bold Bold"/>
              </a:rPr>
              <a:t>gitignore</a:t>
            </a:r>
            <a:r>
              <a:rPr lang="en-US" sz="3999" b="1" dirty="0">
                <a:solidFill>
                  <a:srgbClr val="000000"/>
                </a:solidFill>
                <a:latin typeface="Montserrat Semi-Bold Bold"/>
                <a:ea typeface="Montserrat Semi-Bold Bold"/>
                <a:cs typeface="Montserrat Semi-Bold Bold"/>
                <a:sym typeface="Montserrat Semi-Bold Bold"/>
              </a:rPr>
              <a:t> file</a:t>
            </a:r>
          </a:p>
          <a:p>
            <a:pPr marL="1200150" lvl="1" indent="-742950">
              <a:lnSpc>
                <a:spcPts val="5599"/>
              </a:lnSpc>
              <a:buFont typeface="Wingdings" pitchFamily="2" charset="2"/>
              <a:buChar char="Ø"/>
            </a:pPr>
            <a:r>
              <a:rPr lang="en-US" sz="3999" b="1" dirty="0">
                <a:solidFill>
                  <a:srgbClr val="000000"/>
                </a:solidFill>
                <a:latin typeface="Montserrat Semi-Bold Bold"/>
                <a:ea typeface="Montserrat Semi-Bold Bold"/>
                <a:cs typeface="Montserrat Semi-Bold Bold"/>
                <a:sym typeface="Montserrat Semi-Bold Bold"/>
              </a:rPr>
              <a:t>Git can specify which files or parts of your project should be ignored by Git</a:t>
            </a:r>
          </a:p>
          <a:p>
            <a:pPr marL="1200150" lvl="1" indent="-742950">
              <a:lnSpc>
                <a:spcPts val="5599"/>
              </a:lnSpc>
              <a:buFont typeface="Wingdings" pitchFamily="2" charset="2"/>
              <a:buChar char="Ø"/>
            </a:pPr>
            <a:endParaRPr lang="en-US" sz="3999" b="1" dirty="0">
              <a:solidFill>
                <a:srgbClr val="000000"/>
              </a:solidFill>
              <a:latin typeface="Montserrat Semi-Bold Bold"/>
              <a:ea typeface="Montserrat Semi-Bold Bold"/>
              <a:cs typeface="Montserrat Semi-Bold Bold"/>
              <a:sym typeface="Montserrat Semi-Bold Bold"/>
            </a:endParaRPr>
          </a:p>
        </p:txBody>
      </p:sp>
      <p:sp>
        <p:nvSpPr>
          <p:cNvPr id="9" name="TextBox 9">
            <a:extLst>
              <a:ext uri="{FF2B5EF4-FFF2-40B4-BE49-F238E27FC236}">
                <a16:creationId xmlns:a16="http://schemas.microsoft.com/office/drawing/2014/main" id="{7A002A95-64A9-7C97-0363-EA37DB165EE3}"/>
              </a:ext>
            </a:extLst>
          </p:cNvPr>
          <p:cNvSpPr txBox="1"/>
          <p:nvPr/>
        </p:nvSpPr>
        <p:spPr>
          <a:xfrm>
            <a:off x="2971800" y="1088917"/>
            <a:ext cx="12344400" cy="1025922"/>
          </a:xfrm>
          <a:prstGeom prst="rect">
            <a:avLst/>
          </a:prstGeom>
        </p:spPr>
        <p:txBody>
          <a:bodyPr wrap="square" lIns="0" tIns="0" rIns="0" bIns="0" rtlCol="0" anchor="t">
            <a:spAutoFit/>
          </a:bodyPr>
          <a:lstStyle/>
          <a:p>
            <a:pPr algn="ctr">
              <a:lnSpc>
                <a:spcPts val="8000"/>
              </a:lnSpc>
            </a:pPr>
            <a:r>
              <a:rPr lang="en-US" sz="8000" b="1" dirty="0">
                <a:solidFill>
                  <a:srgbClr val="282828"/>
                </a:solidFill>
                <a:latin typeface="Montserrat Extra-Bold Bold"/>
                <a:ea typeface="Montserrat Extra-Bold Bold"/>
                <a:cs typeface="Montserrat Extra-Bold Bold"/>
                <a:sym typeface="Montserrat Extra-Bold Bold"/>
              </a:rPr>
              <a:t>Initializing Repository</a:t>
            </a:r>
          </a:p>
        </p:txBody>
      </p:sp>
    </p:spTree>
    <p:extLst>
      <p:ext uri="{BB962C8B-B14F-4D97-AF65-F5344CB8AC3E}">
        <p14:creationId xmlns:p14="http://schemas.microsoft.com/office/powerpoint/2010/main" val="18765425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27AF2-D225-4CF9-9344-354994A4C3B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E1A7C5D-5883-8C96-9D59-8FAD175D671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3" name="Freeform 3">
            <a:extLst>
              <a:ext uri="{FF2B5EF4-FFF2-40B4-BE49-F238E27FC236}">
                <a16:creationId xmlns:a16="http://schemas.microsoft.com/office/drawing/2014/main" id="{73285671-8135-8694-B082-D838B4ECF244}"/>
              </a:ext>
            </a:extLst>
          </p:cNvPr>
          <p:cNvSpPr/>
          <p:nvPr/>
        </p:nvSpPr>
        <p:spPr>
          <a:xfrm>
            <a:off x="13527" y="0"/>
            <a:ext cx="18260947" cy="10287000"/>
          </a:xfrm>
          <a:custGeom>
            <a:avLst/>
            <a:gdLst/>
            <a:ahLst/>
            <a:cxnLst/>
            <a:rect l="l" t="t" r="r" b="b"/>
            <a:pathLst>
              <a:path w="18260947" h="10287000">
                <a:moveTo>
                  <a:pt x="0" y="0"/>
                </a:moveTo>
                <a:lnTo>
                  <a:pt x="18260946" y="0"/>
                </a:lnTo>
                <a:lnTo>
                  <a:pt x="18260946" y="10287000"/>
                </a:lnTo>
                <a:lnTo>
                  <a:pt x="0" y="10287000"/>
                </a:lnTo>
                <a:lnTo>
                  <a:pt x="0" y="0"/>
                </a:lnTo>
                <a:close/>
              </a:path>
            </a:pathLst>
          </a:custGeom>
          <a:blipFill>
            <a:blip r:embed="rId4"/>
            <a:stretch>
              <a:fillRect/>
            </a:stretch>
          </a:blipFill>
        </p:spPr>
        <p:txBody>
          <a:bodyPr/>
          <a:lstStyle/>
          <a:p>
            <a:endParaRPr lang="en-US"/>
          </a:p>
        </p:txBody>
      </p:sp>
      <p:sp>
        <p:nvSpPr>
          <p:cNvPr id="4" name="Freeform 4">
            <a:extLst>
              <a:ext uri="{FF2B5EF4-FFF2-40B4-BE49-F238E27FC236}">
                <a16:creationId xmlns:a16="http://schemas.microsoft.com/office/drawing/2014/main" id="{2BB56BF3-947D-3C82-1A35-E91FBBD08804}"/>
              </a:ext>
            </a:extLst>
          </p:cNvPr>
          <p:cNvSpPr/>
          <p:nvPr/>
        </p:nvSpPr>
        <p:spPr>
          <a:xfrm rot="-10774085" flipH="1" flipV="1">
            <a:off x="-1499127" y="-848076"/>
            <a:ext cx="7513325" cy="6627742"/>
          </a:xfrm>
          <a:custGeom>
            <a:avLst/>
            <a:gdLst/>
            <a:ahLst/>
            <a:cxnLst/>
            <a:rect l="l" t="t" r="r" b="b"/>
            <a:pathLst>
              <a:path w="7513325" h="6627742">
                <a:moveTo>
                  <a:pt x="7513325" y="6627742"/>
                </a:moveTo>
                <a:lnTo>
                  <a:pt x="0" y="6627742"/>
                </a:lnTo>
                <a:lnTo>
                  <a:pt x="0" y="0"/>
                </a:lnTo>
                <a:lnTo>
                  <a:pt x="7513325" y="0"/>
                </a:lnTo>
                <a:lnTo>
                  <a:pt x="7513325" y="6627742"/>
                </a:lnTo>
                <a:close/>
              </a:path>
            </a:pathLst>
          </a:custGeom>
          <a:blipFill>
            <a:blip r:embed="rId5"/>
            <a:stretch>
              <a:fillRect/>
            </a:stretch>
          </a:blipFill>
        </p:spPr>
        <p:txBody>
          <a:bodyPr/>
          <a:lstStyle/>
          <a:p>
            <a:endParaRPr lang="en-US"/>
          </a:p>
        </p:txBody>
      </p:sp>
      <p:sp>
        <p:nvSpPr>
          <p:cNvPr id="5" name="Freeform 5">
            <a:extLst>
              <a:ext uri="{FF2B5EF4-FFF2-40B4-BE49-F238E27FC236}">
                <a16:creationId xmlns:a16="http://schemas.microsoft.com/office/drawing/2014/main" id="{D858FD5D-D72F-D25D-47B1-C80FEA03652E}"/>
              </a:ext>
            </a:extLst>
          </p:cNvPr>
          <p:cNvSpPr/>
          <p:nvPr/>
        </p:nvSpPr>
        <p:spPr>
          <a:xfrm rot="-10799767" flipV="1">
            <a:off x="14006237" y="6980245"/>
            <a:ext cx="4635655" cy="4556111"/>
          </a:xfrm>
          <a:custGeom>
            <a:avLst/>
            <a:gdLst/>
            <a:ahLst/>
            <a:cxnLst/>
            <a:rect l="l" t="t" r="r" b="b"/>
            <a:pathLst>
              <a:path w="4635655" h="4556111">
                <a:moveTo>
                  <a:pt x="0" y="4556110"/>
                </a:moveTo>
                <a:lnTo>
                  <a:pt x="4635654" y="4556110"/>
                </a:lnTo>
                <a:lnTo>
                  <a:pt x="4635654" y="0"/>
                </a:lnTo>
                <a:lnTo>
                  <a:pt x="0" y="0"/>
                </a:lnTo>
                <a:lnTo>
                  <a:pt x="0" y="4556110"/>
                </a:lnTo>
                <a:close/>
              </a:path>
            </a:pathLst>
          </a:custGeom>
          <a:blipFill>
            <a:blip r:embed="rId6"/>
            <a:stretch>
              <a:fillRect/>
            </a:stretch>
          </a:blipFill>
        </p:spPr>
        <p:txBody>
          <a:bodyPr/>
          <a:lstStyle/>
          <a:p>
            <a:endParaRPr lang="en-US"/>
          </a:p>
        </p:txBody>
      </p:sp>
      <p:sp>
        <p:nvSpPr>
          <p:cNvPr id="6" name="TextBox 6">
            <a:extLst>
              <a:ext uri="{FF2B5EF4-FFF2-40B4-BE49-F238E27FC236}">
                <a16:creationId xmlns:a16="http://schemas.microsoft.com/office/drawing/2014/main" id="{CD8D0E06-3CB6-ECE4-F269-24C93851086E}"/>
              </a:ext>
            </a:extLst>
          </p:cNvPr>
          <p:cNvSpPr txBox="1"/>
          <p:nvPr/>
        </p:nvSpPr>
        <p:spPr>
          <a:xfrm>
            <a:off x="2074965" y="3013212"/>
            <a:ext cx="13719271" cy="3537892"/>
          </a:xfrm>
          <a:prstGeom prst="rect">
            <a:avLst/>
          </a:prstGeom>
        </p:spPr>
        <p:txBody>
          <a:bodyPr lIns="0" tIns="0" rIns="0" bIns="0" rtlCol="0" anchor="t">
            <a:spAutoFit/>
          </a:bodyPr>
          <a:lstStyle/>
          <a:p>
            <a:pPr marL="742950" indent="-742950">
              <a:lnSpc>
                <a:spcPts val="5599"/>
              </a:lnSpc>
              <a:buFont typeface="Arial" panose="020B0604020202020204" pitchFamily="34" charset="0"/>
              <a:buChar char="•"/>
            </a:pPr>
            <a:r>
              <a:rPr lang="en-US" sz="3999" b="1" dirty="0">
                <a:solidFill>
                  <a:srgbClr val="000000"/>
                </a:solidFill>
                <a:latin typeface="Montserrat Semi-Bold Bold"/>
                <a:ea typeface="Montserrat Semi-Bold Bold"/>
                <a:cs typeface="Montserrat Semi-Bold Bold"/>
                <a:sym typeface="Montserrat Semi-Bold Bold"/>
              </a:rPr>
              <a:t>When working as a team on a project, it is important that everyone stays up to date.</a:t>
            </a:r>
          </a:p>
          <a:p>
            <a:pPr marL="742950" indent="-742950">
              <a:lnSpc>
                <a:spcPts val="5599"/>
              </a:lnSpc>
              <a:buFont typeface="Arial" panose="020B0604020202020204" pitchFamily="34" charset="0"/>
              <a:buChar char="•"/>
            </a:pPr>
            <a:r>
              <a:rPr lang="en-US" sz="3999" b="1" dirty="0">
                <a:solidFill>
                  <a:srgbClr val="000000"/>
                </a:solidFill>
                <a:latin typeface="Montserrat Semi-Bold Bold"/>
                <a:ea typeface="Montserrat Semi-Bold Bold"/>
                <a:cs typeface="Montserrat Semi-Bold Bold"/>
                <a:sym typeface="Montserrat Semi-Bold Bold"/>
              </a:rPr>
              <a:t>Any time you start working on a project, you should get the most recent changes to your local copy.</a:t>
            </a:r>
          </a:p>
        </p:txBody>
      </p:sp>
      <p:sp>
        <p:nvSpPr>
          <p:cNvPr id="9" name="TextBox 9">
            <a:extLst>
              <a:ext uri="{FF2B5EF4-FFF2-40B4-BE49-F238E27FC236}">
                <a16:creationId xmlns:a16="http://schemas.microsoft.com/office/drawing/2014/main" id="{47C73CEC-E18A-1D66-B938-FD99D7515D18}"/>
              </a:ext>
            </a:extLst>
          </p:cNvPr>
          <p:cNvSpPr txBox="1"/>
          <p:nvPr/>
        </p:nvSpPr>
        <p:spPr>
          <a:xfrm>
            <a:off x="2971800" y="1088917"/>
            <a:ext cx="12344400" cy="1025922"/>
          </a:xfrm>
          <a:prstGeom prst="rect">
            <a:avLst/>
          </a:prstGeom>
        </p:spPr>
        <p:txBody>
          <a:bodyPr wrap="square" lIns="0" tIns="0" rIns="0" bIns="0" rtlCol="0" anchor="t">
            <a:spAutoFit/>
          </a:bodyPr>
          <a:lstStyle/>
          <a:p>
            <a:pPr algn="ctr">
              <a:lnSpc>
                <a:spcPts val="8000"/>
              </a:lnSpc>
            </a:pPr>
            <a:r>
              <a:rPr lang="en-US" sz="8000" b="1" dirty="0">
                <a:solidFill>
                  <a:srgbClr val="282828"/>
                </a:solidFill>
                <a:latin typeface="Montserrat Extra-Bold Bold"/>
                <a:ea typeface="Montserrat Extra-Bold Bold"/>
                <a:cs typeface="Montserrat Extra-Bold Bold"/>
                <a:sym typeface="Montserrat Extra-Bold Bold"/>
              </a:rPr>
              <a:t>Pull from GitHub</a:t>
            </a:r>
          </a:p>
        </p:txBody>
      </p:sp>
    </p:spTree>
    <p:extLst>
      <p:ext uri="{BB962C8B-B14F-4D97-AF65-F5344CB8AC3E}">
        <p14:creationId xmlns:p14="http://schemas.microsoft.com/office/powerpoint/2010/main" val="7707971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0C392-4BD3-2BDA-2BE8-FB7532803F6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532D8C2-707E-2D40-B3A0-324F4E0E194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3" name="Freeform 3">
            <a:extLst>
              <a:ext uri="{FF2B5EF4-FFF2-40B4-BE49-F238E27FC236}">
                <a16:creationId xmlns:a16="http://schemas.microsoft.com/office/drawing/2014/main" id="{DD76F962-D029-728E-E97A-D411D9164863}"/>
              </a:ext>
            </a:extLst>
          </p:cNvPr>
          <p:cNvSpPr/>
          <p:nvPr/>
        </p:nvSpPr>
        <p:spPr>
          <a:xfrm>
            <a:off x="13527" y="0"/>
            <a:ext cx="18260947" cy="10287000"/>
          </a:xfrm>
          <a:custGeom>
            <a:avLst/>
            <a:gdLst/>
            <a:ahLst/>
            <a:cxnLst/>
            <a:rect l="l" t="t" r="r" b="b"/>
            <a:pathLst>
              <a:path w="18260947" h="10287000">
                <a:moveTo>
                  <a:pt x="0" y="0"/>
                </a:moveTo>
                <a:lnTo>
                  <a:pt x="18260946" y="0"/>
                </a:lnTo>
                <a:lnTo>
                  <a:pt x="18260946" y="10287000"/>
                </a:lnTo>
                <a:lnTo>
                  <a:pt x="0" y="10287000"/>
                </a:lnTo>
                <a:lnTo>
                  <a:pt x="0" y="0"/>
                </a:lnTo>
                <a:close/>
              </a:path>
            </a:pathLst>
          </a:custGeom>
          <a:blipFill>
            <a:blip r:embed="rId4"/>
            <a:stretch>
              <a:fillRect/>
            </a:stretch>
          </a:blipFill>
        </p:spPr>
        <p:txBody>
          <a:bodyPr/>
          <a:lstStyle/>
          <a:p>
            <a:endParaRPr lang="en-US"/>
          </a:p>
        </p:txBody>
      </p:sp>
      <p:sp>
        <p:nvSpPr>
          <p:cNvPr id="4" name="Freeform 4">
            <a:extLst>
              <a:ext uri="{FF2B5EF4-FFF2-40B4-BE49-F238E27FC236}">
                <a16:creationId xmlns:a16="http://schemas.microsoft.com/office/drawing/2014/main" id="{5FC01AC0-2378-391A-58EA-E34A826A7A51}"/>
              </a:ext>
            </a:extLst>
          </p:cNvPr>
          <p:cNvSpPr/>
          <p:nvPr/>
        </p:nvSpPr>
        <p:spPr>
          <a:xfrm rot="-10774085" flipH="1" flipV="1">
            <a:off x="-1499127" y="-848076"/>
            <a:ext cx="7513325" cy="6627742"/>
          </a:xfrm>
          <a:custGeom>
            <a:avLst/>
            <a:gdLst/>
            <a:ahLst/>
            <a:cxnLst/>
            <a:rect l="l" t="t" r="r" b="b"/>
            <a:pathLst>
              <a:path w="7513325" h="6627742">
                <a:moveTo>
                  <a:pt x="7513325" y="6627742"/>
                </a:moveTo>
                <a:lnTo>
                  <a:pt x="0" y="6627742"/>
                </a:lnTo>
                <a:lnTo>
                  <a:pt x="0" y="0"/>
                </a:lnTo>
                <a:lnTo>
                  <a:pt x="7513325" y="0"/>
                </a:lnTo>
                <a:lnTo>
                  <a:pt x="7513325" y="6627742"/>
                </a:lnTo>
                <a:close/>
              </a:path>
            </a:pathLst>
          </a:custGeom>
          <a:blipFill>
            <a:blip r:embed="rId5"/>
            <a:stretch>
              <a:fillRect/>
            </a:stretch>
          </a:blipFill>
        </p:spPr>
        <p:txBody>
          <a:bodyPr/>
          <a:lstStyle/>
          <a:p>
            <a:endParaRPr lang="en-US"/>
          </a:p>
        </p:txBody>
      </p:sp>
      <p:sp>
        <p:nvSpPr>
          <p:cNvPr id="5" name="Freeform 5">
            <a:extLst>
              <a:ext uri="{FF2B5EF4-FFF2-40B4-BE49-F238E27FC236}">
                <a16:creationId xmlns:a16="http://schemas.microsoft.com/office/drawing/2014/main" id="{9AC9D8EB-08E6-ED7F-6E29-F16BD46FE977}"/>
              </a:ext>
            </a:extLst>
          </p:cNvPr>
          <p:cNvSpPr/>
          <p:nvPr/>
        </p:nvSpPr>
        <p:spPr>
          <a:xfrm rot="-10799767" flipV="1">
            <a:off x="14006237" y="6980245"/>
            <a:ext cx="4635655" cy="4556111"/>
          </a:xfrm>
          <a:custGeom>
            <a:avLst/>
            <a:gdLst/>
            <a:ahLst/>
            <a:cxnLst/>
            <a:rect l="l" t="t" r="r" b="b"/>
            <a:pathLst>
              <a:path w="4635655" h="4556111">
                <a:moveTo>
                  <a:pt x="0" y="4556110"/>
                </a:moveTo>
                <a:lnTo>
                  <a:pt x="4635654" y="4556110"/>
                </a:lnTo>
                <a:lnTo>
                  <a:pt x="4635654" y="0"/>
                </a:lnTo>
                <a:lnTo>
                  <a:pt x="0" y="0"/>
                </a:lnTo>
                <a:lnTo>
                  <a:pt x="0" y="4556110"/>
                </a:lnTo>
                <a:close/>
              </a:path>
            </a:pathLst>
          </a:custGeom>
          <a:blipFill>
            <a:blip r:embed="rId6"/>
            <a:stretch>
              <a:fillRect/>
            </a:stretch>
          </a:blipFill>
        </p:spPr>
        <p:txBody>
          <a:bodyPr/>
          <a:lstStyle/>
          <a:p>
            <a:endParaRPr lang="en-US"/>
          </a:p>
        </p:txBody>
      </p:sp>
      <p:sp>
        <p:nvSpPr>
          <p:cNvPr id="6" name="TextBox 6">
            <a:extLst>
              <a:ext uri="{FF2B5EF4-FFF2-40B4-BE49-F238E27FC236}">
                <a16:creationId xmlns:a16="http://schemas.microsoft.com/office/drawing/2014/main" id="{DDE097F6-0EA9-251A-BCE8-A63149244C2F}"/>
              </a:ext>
            </a:extLst>
          </p:cNvPr>
          <p:cNvSpPr txBox="1"/>
          <p:nvPr/>
        </p:nvSpPr>
        <p:spPr>
          <a:xfrm>
            <a:off x="2321110" y="3339697"/>
            <a:ext cx="13719271" cy="3512565"/>
          </a:xfrm>
          <a:prstGeom prst="rect">
            <a:avLst/>
          </a:prstGeom>
        </p:spPr>
        <p:txBody>
          <a:bodyPr lIns="0" tIns="0" rIns="0" bIns="0" rtlCol="0" anchor="t">
            <a:spAutoFit/>
          </a:bodyPr>
          <a:lstStyle/>
          <a:p>
            <a:pPr marL="742950" indent="-742950">
              <a:lnSpc>
                <a:spcPts val="5599"/>
              </a:lnSpc>
              <a:buFont typeface="Arial" panose="020B0604020202020204" pitchFamily="34" charset="0"/>
              <a:buChar char="•"/>
            </a:pPr>
            <a:r>
              <a:rPr lang="en-US" sz="3999" b="1" dirty="0">
                <a:solidFill>
                  <a:srgbClr val="000000"/>
                </a:solidFill>
                <a:latin typeface="Montserrat Semi-Bold Bold"/>
                <a:ea typeface="Montserrat Semi-Bold Bold"/>
                <a:cs typeface="Montserrat Semi-Bold Bold"/>
                <a:sym typeface="Montserrat Semi-Bold Bold"/>
              </a:rPr>
              <a:t>fetch gets all the change history of a tracked branch/repo.</a:t>
            </a:r>
          </a:p>
          <a:p>
            <a:pPr marL="742950" indent="-742950">
              <a:lnSpc>
                <a:spcPts val="5599"/>
              </a:lnSpc>
              <a:buFont typeface="Arial" panose="020B0604020202020204" pitchFamily="34" charset="0"/>
              <a:buChar char="•"/>
            </a:pPr>
            <a:r>
              <a:rPr lang="en-US" sz="3999" b="1" dirty="0">
                <a:solidFill>
                  <a:srgbClr val="000000"/>
                </a:solidFill>
                <a:latin typeface="Montserrat Semi-Bold Bold"/>
                <a:ea typeface="Montserrat Semi-Bold Bold"/>
                <a:cs typeface="Montserrat Semi-Bold Bold"/>
                <a:sym typeface="Montserrat Semi-Bold Bold"/>
              </a:rPr>
              <a:t>On your local Git, fetch updates to see what has changed on GitHub.</a:t>
            </a:r>
          </a:p>
          <a:p>
            <a:pPr>
              <a:lnSpc>
                <a:spcPts val="5599"/>
              </a:lnSpc>
            </a:pPr>
            <a:r>
              <a:rPr lang="en-US" sz="3200" b="1" i="1" dirty="0">
                <a:solidFill>
                  <a:srgbClr val="000000"/>
                </a:solidFill>
                <a:latin typeface="Montserrat Semi-Bold Bold"/>
                <a:ea typeface="Montserrat Semi-Bold Bold"/>
                <a:cs typeface="Montserrat Semi-Bold Bold"/>
                <a:sym typeface="Montserrat Semi-Bold Bold"/>
              </a:rPr>
              <a:t>git fetch origin</a:t>
            </a:r>
          </a:p>
        </p:txBody>
      </p:sp>
      <p:sp>
        <p:nvSpPr>
          <p:cNvPr id="9" name="TextBox 9">
            <a:extLst>
              <a:ext uri="{FF2B5EF4-FFF2-40B4-BE49-F238E27FC236}">
                <a16:creationId xmlns:a16="http://schemas.microsoft.com/office/drawing/2014/main" id="{67E52B54-68C0-D703-B6A3-B5837027503F}"/>
              </a:ext>
            </a:extLst>
          </p:cNvPr>
          <p:cNvSpPr txBox="1"/>
          <p:nvPr/>
        </p:nvSpPr>
        <p:spPr>
          <a:xfrm>
            <a:off x="2971800" y="1088917"/>
            <a:ext cx="12344400" cy="1025922"/>
          </a:xfrm>
          <a:prstGeom prst="rect">
            <a:avLst/>
          </a:prstGeom>
        </p:spPr>
        <p:txBody>
          <a:bodyPr wrap="square" lIns="0" tIns="0" rIns="0" bIns="0" rtlCol="0" anchor="t">
            <a:spAutoFit/>
          </a:bodyPr>
          <a:lstStyle/>
          <a:p>
            <a:pPr algn="ctr">
              <a:lnSpc>
                <a:spcPts val="8000"/>
              </a:lnSpc>
            </a:pPr>
            <a:r>
              <a:rPr lang="en-US" sz="8000" b="1" dirty="0">
                <a:solidFill>
                  <a:srgbClr val="282828"/>
                </a:solidFill>
                <a:latin typeface="Montserrat Extra-Bold Bold"/>
                <a:ea typeface="Montserrat Extra-Bold Bold"/>
                <a:cs typeface="Montserrat Extra-Bold Bold"/>
                <a:sym typeface="Montserrat Extra-Bold Bold"/>
              </a:rPr>
              <a:t>Git Fetch</a:t>
            </a:r>
          </a:p>
        </p:txBody>
      </p:sp>
    </p:spTree>
    <p:extLst>
      <p:ext uri="{BB962C8B-B14F-4D97-AF65-F5344CB8AC3E}">
        <p14:creationId xmlns:p14="http://schemas.microsoft.com/office/powerpoint/2010/main" val="299111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A052E-7B6D-DE80-CB4F-7644645548D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11ECB1C-6595-3D93-9DFA-7052256B2C9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3" name="Freeform 3">
            <a:extLst>
              <a:ext uri="{FF2B5EF4-FFF2-40B4-BE49-F238E27FC236}">
                <a16:creationId xmlns:a16="http://schemas.microsoft.com/office/drawing/2014/main" id="{AE4CA570-E869-AF1A-70D1-824C2FE7E683}"/>
              </a:ext>
            </a:extLst>
          </p:cNvPr>
          <p:cNvSpPr/>
          <p:nvPr/>
        </p:nvSpPr>
        <p:spPr>
          <a:xfrm>
            <a:off x="13527" y="0"/>
            <a:ext cx="18260947" cy="10287000"/>
          </a:xfrm>
          <a:custGeom>
            <a:avLst/>
            <a:gdLst/>
            <a:ahLst/>
            <a:cxnLst/>
            <a:rect l="l" t="t" r="r" b="b"/>
            <a:pathLst>
              <a:path w="18260947" h="10287000">
                <a:moveTo>
                  <a:pt x="0" y="0"/>
                </a:moveTo>
                <a:lnTo>
                  <a:pt x="18260946" y="0"/>
                </a:lnTo>
                <a:lnTo>
                  <a:pt x="18260946" y="10287000"/>
                </a:lnTo>
                <a:lnTo>
                  <a:pt x="0" y="10287000"/>
                </a:lnTo>
                <a:lnTo>
                  <a:pt x="0" y="0"/>
                </a:lnTo>
                <a:close/>
              </a:path>
            </a:pathLst>
          </a:custGeom>
          <a:blipFill>
            <a:blip r:embed="rId4"/>
            <a:stretch>
              <a:fillRect/>
            </a:stretch>
          </a:blipFill>
        </p:spPr>
        <p:txBody>
          <a:bodyPr/>
          <a:lstStyle/>
          <a:p>
            <a:endParaRPr lang="en-US"/>
          </a:p>
        </p:txBody>
      </p:sp>
      <p:sp>
        <p:nvSpPr>
          <p:cNvPr id="4" name="Freeform 4">
            <a:extLst>
              <a:ext uri="{FF2B5EF4-FFF2-40B4-BE49-F238E27FC236}">
                <a16:creationId xmlns:a16="http://schemas.microsoft.com/office/drawing/2014/main" id="{E010CE56-235A-02CC-25EE-239A0F69015E}"/>
              </a:ext>
            </a:extLst>
          </p:cNvPr>
          <p:cNvSpPr/>
          <p:nvPr/>
        </p:nvSpPr>
        <p:spPr>
          <a:xfrm rot="-10774085" flipH="1" flipV="1">
            <a:off x="-1499127" y="-848076"/>
            <a:ext cx="7513325" cy="6627742"/>
          </a:xfrm>
          <a:custGeom>
            <a:avLst/>
            <a:gdLst/>
            <a:ahLst/>
            <a:cxnLst/>
            <a:rect l="l" t="t" r="r" b="b"/>
            <a:pathLst>
              <a:path w="7513325" h="6627742">
                <a:moveTo>
                  <a:pt x="7513325" y="6627742"/>
                </a:moveTo>
                <a:lnTo>
                  <a:pt x="0" y="6627742"/>
                </a:lnTo>
                <a:lnTo>
                  <a:pt x="0" y="0"/>
                </a:lnTo>
                <a:lnTo>
                  <a:pt x="7513325" y="0"/>
                </a:lnTo>
                <a:lnTo>
                  <a:pt x="7513325" y="6627742"/>
                </a:lnTo>
                <a:close/>
              </a:path>
            </a:pathLst>
          </a:custGeom>
          <a:blipFill>
            <a:blip r:embed="rId5"/>
            <a:stretch>
              <a:fillRect/>
            </a:stretch>
          </a:blipFill>
        </p:spPr>
        <p:txBody>
          <a:bodyPr/>
          <a:lstStyle/>
          <a:p>
            <a:endParaRPr lang="en-US"/>
          </a:p>
        </p:txBody>
      </p:sp>
      <p:sp>
        <p:nvSpPr>
          <p:cNvPr id="5" name="Freeform 5">
            <a:extLst>
              <a:ext uri="{FF2B5EF4-FFF2-40B4-BE49-F238E27FC236}">
                <a16:creationId xmlns:a16="http://schemas.microsoft.com/office/drawing/2014/main" id="{50096B4F-6F4C-704F-750D-C90BD2F2A629}"/>
              </a:ext>
            </a:extLst>
          </p:cNvPr>
          <p:cNvSpPr/>
          <p:nvPr/>
        </p:nvSpPr>
        <p:spPr>
          <a:xfrm rot="-10799767" flipV="1">
            <a:off x="14006237" y="6980245"/>
            <a:ext cx="4635655" cy="4556111"/>
          </a:xfrm>
          <a:custGeom>
            <a:avLst/>
            <a:gdLst/>
            <a:ahLst/>
            <a:cxnLst/>
            <a:rect l="l" t="t" r="r" b="b"/>
            <a:pathLst>
              <a:path w="4635655" h="4556111">
                <a:moveTo>
                  <a:pt x="0" y="4556110"/>
                </a:moveTo>
                <a:lnTo>
                  <a:pt x="4635654" y="4556110"/>
                </a:lnTo>
                <a:lnTo>
                  <a:pt x="4635654" y="0"/>
                </a:lnTo>
                <a:lnTo>
                  <a:pt x="0" y="0"/>
                </a:lnTo>
                <a:lnTo>
                  <a:pt x="0" y="4556110"/>
                </a:lnTo>
                <a:close/>
              </a:path>
            </a:pathLst>
          </a:custGeom>
          <a:blipFill>
            <a:blip r:embed="rId6"/>
            <a:stretch>
              <a:fillRect/>
            </a:stretch>
          </a:blipFill>
        </p:spPr>
        <p:txBody>
          <a:bodyPr/>
          <a:lstStyle/>
          <a:p>
            <a:endParaRPr lang="en-US"/>
          </a:p>
        </p:txBody>
      </p:sp>
      <p:sp>
        <p:nvSpPr>
          <p:cNvPr id="6" name="TextBox 6">
            <a:extLst>
              <a:ext uri="{FF2B5EF4-FFF2-40B4-BE49-F238E27FC236}">
                <a16:creationId xmlns:a16="http://schemas.microsoft.com/office/drawing/2014/main" id="{1F9D3DFF-0209-9998-D47B-CF6E586164A7}"/>
              </a:ext>
            </a:extLst>
          </p:cNvPr>
          <p:cNvSpPr txBox="1"/>
          <p:nvPr/>
        </p:nvSpPr>
        <p:spPr>
          <a:xfrm>
            <a:off x="2512426" y="2974390"/>
            <a:ext cx="13719271" cy="5667001"/>
          </a:xfrm>
          <a:prstGeom prst="rect">
            <a:avLst/>
          </a:prstGeom>
        </p:spPr>
        <p:txBody>
          <a:bodyPr lIns="0" tIns="0" rIns="0" bIns="0" rtlCol="0" anchor="t">
            <a:spAutoFit/>
          </a:bodyPr>
          <a:lstStyle/>
          <a:p>
            <a:pPr marL="742950" indent="-742950">
              <a:lnSpc>
                <a:spcPts val="5599"/>
              </a:lnSpc>
              <a:buFont typeface="Arial" panose="020B0604020202020204" pitchFamily="34" charset="0"/>
              <a:buChar char="•"/>
            </a:pPr>
            <a:r>
              <a:rPr lang="en-US" sz="3999" b="1" dirty="0">
                <a:solidFill>
                  <a:srgbClr val="000000"/>
                </a:solidFill>
                <a:latin typeface="Montserrat Semi-Bold Bold"/>
                <a:ea typeface="Montserrat Semi-Bold Bold"/>
                <a:cs typeface="Montserrat Semi-Bold Bold"/>
                <a:sym typeface="Montserrat Semi-Bold Bold"/>
              </a:rPr>
              <a:t>Check updates to see what has changed on GitHub</a:t>
            </a:r>
          </a:p>
          <a:p>
            <a:pPr>
              <a:lnSpc>
                <a:spcPts val="5599"/>
              </a:lnSpc>
            </a:pPr>
            <a:r>
              <a:rPr lang="en-US" sz="3200" b="1" i="1" dirty="0">
                <a:solidFill>
                  <a:srgbClr val="000000"/>
                </a:solidFill>
                <a:latin typeface="Montserrat Semi-Bold Bold"/>
                <a:ea typeface="Montserrat Semi-Bold Bold"/>
                <a:cs typeface="Montserrat Semi-Bold Bold"/>
                <a:sym typeface="Montserrat Semi-Bold Bold"/>
              </a:rPr>
              <a:t>git fetch origin</a:t>
            </a:r>
          </a:p>
          <a:p>
            <a:pPr marL="571500" indent="-571500">
              <a:lnSpc>
                <a:spcPts val="5599"/>
              </a:lnSpc>
              <a:buFont typeface="Arial" panose="020B0604020202020204" pitchFamily="34" charset="0"/>
              <a:buChar char="•"/>
            </a:pPr>
            <a:r>
              <a:rPr lang="en-US" sz="3999" b="1" dirty="0">
                <a:solidFill>
                  <a:srgbClr val="000000"/>
                </a:solidFill>
                <a:latin typeface="Montserrat Semi-Bold Bold"/>
                <a:ea typeface="Montserrat Semi-Bold Bold"/>
                <a:cs typeface="Montserrat Semi-Bold Bold"/>
                <a:sym typeface="Montserrat Semi-Bold Bold"/>
              </a:rPr>
              <a:t>After git fetch, status can be checked</a:t>
            </a:r>
          </a:p>
          <a:p>
            <a:pPr>
              <a:lnSpc>
                <a:spcPts val="5599"/>
              </a:lnSpc>
            </a:pPr>
            <a:r>
              <a:rPr lang="en-US" sz="3200" b="1" i="1" dirty="0">
                <a:solidFill>
                  <a:srgbClr val="000000"/>
                </a:solidFill>
                <a:latin typeface="Montserrat Semi-Bold Bold"/>
                <a:ea typeface="Montserrat Semi-Bold Bold"/>
                <a:cs typeface="Montserrat Semi-Bold Bold"/>
                <a:sym typeface="Montserrat Semi-Bold Bold"/>
              </a:rPr>
              <a:t>git status </a:t>
            </a:r>
            <a:r>
              <a:rPr lang="en-US" sz="3200" b="1" dirty="0">
                <a:solidFill>
                  <a:srgbClr val="000000"/>
                </a:solidFill>
                <a:latin typeface="Montserrat Semi-Bold Bold"/>
                <a:ea typeface="Montserrat Semi-Bold Bold"/>
                <a:cs typeface="Montserrat Semi-Bold Bold"/>
                <a:sym typeface="Montserrat Semi-Bold Bold"/>
              </a:rPr>
              <a:t>OR</a:t>
            </a:r>
            <a:r>
              <a:rPr lang="en-US" sz="3200" b="1" i="1" dirty="0">
                <a:solidFill>
                  <a:srgbClr val="000000"/>
                </a:solidFill>
                <a:latin typeface="Montserrat Semi-Bold Bold"/>
                <a:ea typeface="Montserrat Semi-Bold Bold"/>
                <a:cs typeface="Montserrat Semi-Bold Bold"/>
                <a:sym typeface="Montserrat Semi-Bold Bold"/>
              </a:rPr>
              <a:t> git log origin/master</a:t>
            </a:r>
          </a:p>
          <a:p>
            <a:pPr marL="571500" indent="-571500">
              <a:lnSpc>
                <a:spcPts val="5599"/>
              </a:lnSpc>
              <a:buFont typeface="Arial" panose="020B0604020202020204" pitchFamily="34" charset="0"/>
              <a:buChar char="•"/>
            </a:pPr>
            <a:r>
              <a:rPr lang="en-US" sz="3999" b="1" dirty="0">
                <a:solidFill>
                  <a:srgbClr val="000000"/>
                </a:solidFill>
                <a:latin typeface="Montserrat Semi-Bold Bold"/>
                <a:ea typeface="Montserrat Semi-Bold Bold"/>
                <a:cs typeface="Montserrat Semi-Bold Bold"/>
                <a:sym typeface="Montserrat Semi-Bold Bold"/>
              </a:rPr>
              <a:t>Differences may also be checked between the local master and origin/master</a:t>
            </a:r>
          </a:p>
          <a:p>
            <a:pPr>
              <a:lnSpc>
                <a:spcPts val="5599"/>
              </a:lnSpc>
            </a:pPr>
            <a:r>
              <a:rPr lang="en-US" sz="3200" b="1" i="1" dirty="0">
                <a:solidFill>
                  <a:srgbClr val="000000"/>
                </a:solidFill>
                <a:latin typeface="Montserrat Semi-Bold Bold"/>
                <a:ea typeface="Montserrat Semi-Bold Bold"/>
                <a:cs typeface="Montserrat Semi-Bold Bold"/>
                <a:sym typeface="Montserrat Semi-Bold Bold"/>
              </a:rPr>
              <a:t>git diff origin/master</a:t>
            </a:r>
          </a:p>
        </p:txBody>
      </p:sp>
      <p:sp>
        <p:nvSpPr>
          <p:cNvPr id="9" name="TextBox 9">
            <a:extLst>
              <a:ext uri="{FF2B5EF4-FFF2-40B4-BE49-F238E27FC236}">
                <a16:creationId xmlns:a16="http://schemas.microsoft.com/office/drawing/2014/main" id="{12F4A88B-FF43-1E3D-FBE0-AAC62CBB66E8}"/>
              </a:ext>
            </a:extLst>
          </p:cNvPr>
          <p:cNvSpPr txBox="1"/>
          <p:nvPr/>
        </p:nvSpPr>
        <p:spPr>
          <a:xfrm>
            <a:off x="2971800" y="1088917"/>
            <a:ext cx="12344400" cy="1025922"/>
          </a:xfrm>
          <a:prstGeom prst="rect">
            <a:avLst/>
          </a:prstGeom>
        </p:spPr>
        <p:txBody>
          <a:bodyPr wrap="square" lIns="0" tIns="0" rIns="0" bIns="0" rtlCol="0" anchor="t">
            <a:spAutoFit/>
          </a:bodyPr>
          <a:lstStyle/>
          <a:p>
            <a:pPr algn="ctr">
              <a:lnSpc>
                <a:spcPts val="8000"/>
              </a:lnSpc>
            </a:pPr>
            <a:r>
              <a:rPr lang="en-US" sz="8000" b="1" dirty="0">
                <a:solidFill>
                  <a:srgbClr val="282828"/>
                </a:solidFill>
                <a:latin typeface="Montserrat Extra-Bold Bold"/>
                <a:ea typeface="Montserrat Extra-Bold Bold"/>
                <a:cs typeface="Montserrat Extra-Bold Bold"/>
                <a:sym typeface="Montserrat Extra-Bold Bold"/>
              </a:rPr>
              <a:t>Git Fetch</a:t>
            </a:r>
          </a:p>
        </p:txBody>
      </p:sp>
    </p:spTree>
    <p:extLst>
      <p:ext uri="{BB962C8B-B14F-4D97-AF65-F5344CB8AC3E}">
        <p14:creationId xmlns:p14="http://schemas.microsoft.com/office/powerpoint/2010/main" val="2045571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FEBD7-4CDF-6A8A-311B-412627CEA50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11C22C7-01C7-2CD2-B601-92D49CE5C9D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3" name="Freeform 3">
            <a:extLst>
              <a:ext uri="{FF2B5EF4-FFF2-40B4-BE49-F238E27FC236}">
                <a16:creationId xmlns:a16="http://schemas.microsoft.com/office/drawing/2014/main" id="{6F2FA8C7-EABC-B24A-DD05-553F62B00D8B}"/>
              </a:ext>
            </a:extLst>
          </p:cNvPr>
          <p:cNvSpPr/>
          <p:nvPr/>
        </p:nvSpPr>
        <p:spPr>
          <a:xfrm>
            <a:off x="13527" y="0"/>
            <a:ext cx="18260947" cy="10287000"/>
          </a:xfrm>
          <a:custGeom>
            <a:avLst/>
            <a:gdLst/>
            <a:ahLst/>
            <a:cxnLst/>
            <a:rect l="l" t="t" r="r" b="b"/>
            <a:pathLst>
              <a:path w="18260947" h="10287000">
                <a:moveTo>
                  <a:pt x="0" y="0"/>
                </a:moveTo>
                <a:lnTo>
                  <a:pt x="18260946" y="0"/>
                </a:lnTo>
                <a:lnTo>
                  <a:pt x="18260946" y="10287000"/>
                </a:lnTo>
                <a:lnTo>
                  <a:pt x="0" y="10287000"/>
                </a:lnTo>
                <a:lnTo>
                  <a:pt x="0" y="0"/>
                </a:lnTo>
                <a:close/>
              </a:path>
            </a:pathLst>
          </a:custGeom>
          <a:blipFill>
            <a:blip r:embed="rId4"/>
            <a:stretch>
              <a:fillRect/>
            </a:stretch>
          </a:blipFill>
        </p:spPr>
        <p:txBody>
          <a:bodyPr/>
          <a:lstStyle/>
          <a:p>
            <a:endParaRPr lang="en-US"/>
          </a:p>
        </p:txBody>
      </p:sp>
      <p:sp>
        <p:nvSpPr>
          <p:cNvPr id="4" name="Freeform 4">
            <a:extLst>
              <a:ext uri="{FF2B5EF4-FFF2-40B4-BE49-F238E27FC236}">
                <a16:creationId xmlns:a16="http://schemas.microsoft.com/office/drawing/2014/main" id="{49BE5595-3356-1F75-1FE6-F87CAEEF8E61}"/>
              </a:ext>
            </a:extLst>
          </p:cNvPr>
          <p:cNvSpPr/>
          <p:nvPr/>
        </p:nvSpPr>
        <p:spPr>
          <a:xfrm rot="-10774085" flipH="1" flipV="1">
            <a:off x="-1499127" y="-848076"/>
            <a:ext cx="7513325" cy="6627742"/>
          </a:xfrm>
          <a:custGeom>
            <a:avLst/>
            <a:gdLst/>
            <a:ahLst/>
            <a:cxnLst/>
            <a:rect l="l" t="t" r="r" b="b"/>
            <a:pathLst>
              <a:path w="7513325" h="6627742">
                <a:moveTo>
                  <a:pt x="7513325" y="6627742"/>
                </a:moveTo>
                <a:lnTo>
                  <a:pt x="0" y="6627742"/>
                </a:lnTo>
                <a:lnTo>
                  <a:pt x="0" y="0"/>
                </a:lnTo>
                <a:lnTo>
                  <a:pt x="7513325" y="0"/>
                </a:lnTo>
                <a:lnTo>
                  <a:pt x="7513325" y="6627742"/>
                </a:lnTo>
                <a:close/>
              </a:path>
            </a:pathLst>
          </a:custGeom>
          <a:blipFill>
            <a:blip r:embed="rId5"/>
            <a:stretch>
              <a:fillRect/>
            </a:stretch>
          </a:blipFill>
        </p:spPr>
        <p:txBody>
          <a:bodyPr/>
          <a:lstStyle/>
          <a:p>
            <a:endParaRPr lang="en-US"/>
          </a:p>
        </p:txBody>
      </p:sp>
      <p:sp>
        <p:nvSpPr>
          <p:cNvPr id="5" name="Freeform 5">
            <a:extLst>
              <a:ext uri="{FF2B5EF4-FFF2-40B4-BE49-F238E27FC236}">
                <a16:creationId xmlns:a16="http://schemas.microsoft.com/office/drawing/2014/main" id="{464168A5-7936-7D68-F8A6-119EC0F6B256}"/>
              </a:ext>
            </a:extLst>
          </p:cNvPr>
          <p:cNvSpPr/>
          <p:nvPr/>
        </p:nvSpPr>
        <p:spPr>
          <a:xfrm rot="-10799767" flipV="1">
            <a:off x="14006237" y="6980245"/>
            <a:ext cx="4635655" cy="4556111"/>
          </a:xfrm>
          <a:custGeom>
            <a:avLst/>
            <a:gdLst/>
            <a:ahLst/>
            <a:cxnLst/>
            <a:rect l="l" t="t" r="r" b="b"/>
            <a:pathLst>
              <a:path w="4635655" h="4556111">
                <a:moveTo>
                  <a:pt x="0" y="4556110"/>
                </a:moveTo>
                <a:lnTo>
                  <a:pt x="4635654" y="4556110"/>
                </a:lnTo>
                <a:lnTo>
                  <a:pt x="4635654" y="0"/>
                </a:lnTo>
                <a:lnTo>
                  <a:pt x="0" y="0"/>
                </a:lnTo>
                <a:lnTo>
                  <a:pt x="0" y="4556110"/>
                </a:lnTo>
                <a:close/>
              </a:path>
            </a:pathLst>
          </a:custGeom>
          <a:blipFill>
            <a:blip r:embed="rId6"/>
            <a:stretch>
              <a:fillRect/>
            </a:stretch>
          </a:blipFill>
        </p:spPr>
        <p:txBody>
          <a:bodyPr/>
          <a:lstStyle/>
          <a:p>
            <a:endParaRPr lang="en-US"/>
          </a:p>
        </p:txBody>
      </p:sp>
      <p:sp>
        <p:nvSpPr>
          <p:cNvPr id="6" name="TextBox 6">
            <a:extLst>
              <a:ext uri="{FF2B5EF4-FFF2-40B4-BE49-F238E27FC236}">
                <a16:creationId xmlns:a16="http://schemas.microsoft.com/office/drawing/2014/main" id="{F861269F-952E-A768-1E89-1A44F4C771FE}"/>
              </a:ext>
            </a:extLst>
          </p:cNvPr>
          <p:cNvSpPr txBox="1"/>
          <p:nvPr/>
        </p:nvSpPr>
        <p:spPr>
          <a:xfrm>
            <a:off x="2321110" y="3339697"/>
            <a:ext cx="13719271" cy="4974247"/>
          </a:xfrm>
          <a:prstGeom prst="rect">
            <a:avLst/>
          </a:prstGeom>
        </p:spPr>
        <p:txBody>
          <a:bodyPr lIns="0" tIns="0" rIns="0" bIns="0" rtlCol="0" anchor="t">
            <a:spAutoFit/>
          </a:bodyPr>
          <a:lstStyle/>
          <a:p>
            <a:pPr marL="742950" indent="-742950">
              <a:lnSpc>
                <a:spcPts val="5599"/>
              </a:lnSpc>
              <a:buFont typeface="Arial" panose="020B0604020202020204" pitchFamily="34" charset="0"/>
              <a:buChar char="•"/>
            </a:pPr>
            <a:r>
              <a:rPr lang="en-US" sz="3999" b="1" dirty="0">
                <a:solidFill>
                  <a:srgbClr val="000000"/>
                </a:solidFill>
                <a:latin typeface="Montserrat Semi-Bold Bold"/>
                <a:ea typeface="Montserrat Semi-Bold Bold"/>
                <a:cs typeface="Montserrat Semi-Bold Bold"/>
                <a:sym typeface="Montserrat Semi-Bold Bold"/>
              </a:rPr>
              <a:t>After fetching, merging combines the current branch, with a specified branch </a:t>
            </a:r>
          </a:p>
          <a:p>
            <a:pPr>
              <a:lnSpc>
                <a:spcPts val="5599"/>
              </a:lnSpc>
            </a:pPr>
            <a:r>
              <a:rPr lang="en-US" sz="3200" b="1" i="1" dirty="0">
                <a:solidFill>
                  <a:srgbClr val="000000"/>
                </a:solidFill>
                <a:latin typeface="Montserrat Semi-Bold Bold"/>
                <a:ea typeface="Montserrat Semi-Bold Bold"/>
                <a:cs typeface="Montserrat Semi-Bold Bold"/>
                <a:sym typeface="Montserrat Semi-Bold Bold"/>
              </a:rPr>
              <a:t>git merge origin/master</a:t>
            </a:r>
          </a:p>
          <a:p>
            <a:pPr>
              <a:lnSpc>
                <a:spcPts val="5599"/>
              </a:lnSpc>
            </a:pPr>
            <a:endParaRPr lang="en-US" sz="3999" b="1" dirty="0">
              <a:solidFill>
                <a:srgbClr val="000000"/>
              </a:solidFill>
              <a:latin typeface="Montserrat Semi-Bold Bold"/>
              <a:ea typeface="Montserrat Semi-Bold Bold"/>
              <a:cs typeface="Montserrat Semi-Bold Bold"/>
              <a:sym typeface="Montserrat Semi-Bold Bold"/>
            </a:endParaRPr>
          </a:p>
          <a:p>
            <a:pPr marL="571500" indent="-571500">
              <a:lnSpc>
                <a:spcPts val="5599"/>
              </a:lnSpc>
              <a:buFont typeface="Arial" panose="020B0604020202020204" pitchFamily="34" charset="0"/>
              <a:buChar char="•"/>
            </a:pPr>
            <a:r>
              <a:rPr lang="en-US" sz="3999" b="1" dirty="0">
                <a:solidFill>
                  <a:srgbClr val="000000"/>
                </a:solidFill>
                <a:latin typeface="Montserrat Semi-Bold Bold"/>
                <a:ea typeface="Montserrat Semi-Bold Bold"/>
                <a:cs typeface="Montserrat Semi-Bold Bold"/>
                <a:sym typeface="Montserrat Semi-Bold Bold"/>
              </a:rPr>
              <a:t>Fetch and merge can be combined with one command</a:t>
            </a:r>
          </a:p>
          <a:p>
            <a:pPr>
              <a:lnSpc>
                <a:spcPts val="5599"/>
              </a:lnSpc>
            </a:pPr>
            <a:r>
              <a:rPr lang="en-US" sz="3200" b="1" i="1" dirty="0">
                <a:solidFill>
                  <a:srgbClr val="000000"/>
                </a:solidFill>
                <a:latin typeface="Montserrat Semi-Bold Bold"/>
                <a:ea typeface="Montserrat Semi-Bold Bold"/>
                <a:cs typeface="Montserrat Semi-Bold Bold"/>
                <a:sym typeface="Montserrat Semi-Bold Bold"/>
              </a:rPr>
              <a:t>git pull</a:t>
            </a:r>
          </a:p>
        </p:txBody>
      </p:sp>
      <p:sp>
        <p:nvSpPr>
          <p:cNvPr id="9" name="TextBox 9">
            <a:extLst>
              <a:ext uri="{FF2B5EF4-FFF2-40B4-BE49-F238E27FC236}">
                <a16:creationId xmlns:a16="http://schemas.microsoft.com/office/drawing/2014/main" id="{928762F6-FC8E-D650-C0E5-409BE02ECB5E}"/>
              </a:ext>
            </a:extLst>
          </p:cNvPr>
          <p:cNvSpPr txBox="1"/>
          <p:nvPr/>
        </p:nvSpPr>
        <p:spPr>
          <a:xfrm>
            <a:off x="2971800" y="1088917"/>
            <a:ext cx="12344400" cy="1025922"/>
          </a:xfrm>
          <a:prstGeom prst="rect">
            <a:avLst/>
          </a:prstGeom>
        </p:spPr>
        <p:txBody>
          <a:bodyPr wrap="square" lIns="0" tIns="0" rIns="0" bIns="0" rtlCol="0" anchor="t">
            <a:spAutoFit/>
          </a:bodyPr>
          <a:lstStyle/>
          <a:p>
            <a:pPr algn="ctr">
              <a:lnSpc>
                <a:spcPts val="8000"/>
              </a:lnSpc>
            </a:pPr>
            <a:r>
              <a:rPr lang="en-US" sz="8000" b="1" dirty="0">
                <a:solidFill>
                  <a:srgbClr val="282828"/>
                </a:solidFill>
                <a:latin typeface="Montserrat Extra-Bold Bold"/>
                <a:ea typeface="Montserrat Extra-Bold Bold"/>
                <a:cs typeface="Montserrat Extra-Bold Bold"/>
                <a:sym typeface="Montserrat Extra-Bold Bold"/>
              </a:rPr>
              <a:t>Git Merge and Pull</a:t>
            </a:r>
          </a:p>
        </p:txBody>
      </p:sp>
    </p:spTree>
    <p:extLst>
      <p:ext uri="{BB962C8B-B14F-4D97-AF65-F5344CB8AC3E}">
        <p14:creationId xmlns:p14="http://schemas.microsoft.com/office/powerpoint/2010/main" val="3763279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0215C3-B7AE-8568-2548-F88B172B7AD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859C8A7-DD94-3B48-6789-281F27B2AFC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a:extLst>
              <a:ext uri="{FF2B5EF4-FFF2-40B4-BE49-F238E27FC236}">
                <a16:creationId xmlns:a16="http://schemas.microsoft.com/office/drawing/2014/main" id="{EEFAC743-F135-3498-24F2-9E1D21EEC6F5}"/>
              </a:ext>
            </a:extLst>
          </p:cNvPr>
          <p:cNvSpPr/>
          <p:nvPr/>
        </p:nvSpPr>
        <p:spPr>
          <a:xfrm>
            <a:off x="-92563" y="24848"/>
            <a:ext cx="18260947" cy="10287000"/>
          </a:xfrm>
          <a:custGeom>
            <a:avLst/>
            <a:gdLst/>
            <a:ahLst/>
            <a:cxnLst/>
            <a:rect l="l" t="t" r="r" b="b"/>
            <a:pathLst>
              <a:path w="18260947" h="10287000">
                <a:moveTo>
                  <a:pt x="0" y="0"/>
                </a:moveTo>
                <a:lnTo>
                  <a:pt x="18260946" y="0"/>
                </a:lnTo>
                <a:lnTo>
                  <a:pt x="18260946" y="10287000"/>
                </a:lnTo>
                <a:lnTo>
                  <a:pt x="0" y="10287000"/>
                </a:lnTo>
                <a:lnTo>
                  <a:pt x="0" y="0"/>
                </a:lnTo>
                <a:close/>
              </a:path>
            </a:pathLst>
          </a:custGeom>
          <a:blipFill>
            <a:blip r:embed="rId3"/>
            <a:stretch>
              <a:fillRect/>
            </a:stretch>
          </a:blipFill>
        </p:spPr>
        <p:txBody>
          <a:bodyPr/>
          <a:lstStyle/>
          <a:p>
            <a:endParaRPr lang="en-US"/>
          </a:p>
        </p:txBody>
      </p:sp>
      <p:graphicFrame>
        <p:nvGraphicFramePr>
          <p:cNvPr id="4" name="Table 4">
            <a:extLst>
              <a:ext uri="{FF2B5EF4-FFF2-40B4-BE49-F238E27FC236}">
                <a16:creationId xmlns:a16="http://schemas.microsoft.com/office/drawing/2014/main" id="{D4010103-4D67-CBCF-6421-A7AB2E34E304}"/>
              </a:ext>
            </a:extLst>
          </p:cNvPr>
          <p:cNvGraphicFramePr>
            <a:graphicFrameLocks noGrp="1"/>
          </p:cNvGraphicFramePr>
          <p:nvPr/>
        </p:nvGraphicFramePr>
        <p:xfrm>
          <a:off x="-75998" y="3665743"/>
          <a:ext cx="18439995" cy="2955515"/>
        </p:xfrm>
        <a:graphic>
          <a:graphicData uri="http://schemas.openxmlformats.org/drawingml/2006/table">
            <a:tbl>
              <a:tblPr/>
              <a:tblGrid>
                <a:gridCol w="18439995">
                  <a:extLst>
                    <a:ext uri="{9D8B030D-6E8A-4147-A177-3AD203B41FA5}">
                      <a16:colId xmlns:a16="http://schemas.microsoft.com/office/drawing/2014/main" val="20000"/>
                    </a:ext>
                  </a:extLst>
                </a:gridCol>
              </a:tblGrid>
              <a:tr h="2955515">
                <a:tc>
                  <a:txBody>
                    <a:bodyPr/>
                    <a:lstStyle/>
                    <a:p>
                      <a:pPr algn="ctr">
                        <a:lnSpc>
                          <a:spcPts val="2519"/>
                        </a:lnSpc>
                        <a:defRPr/>
                      </a:pPr>
                      <a:endParaRPr lang="en-US" sz="1100" dirty="0"/>
                    </a:p>
                  </a:txBody>
                  <a:tcPr marL="253874" marR="253874" marT="253874" marB="253874"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BBF0F"/>
                    </a:solidFill>
                  </a:tcPr>
                </a:tc>
                <a:extLst>
                  <a:ext uri="{0D108BD9-81ED-4DB2-BD59-A6C34878D82A}">
                    <a16:rowId xmlns:a16="http://schemas.microsoft.com/office/drawing/2014/main" val="10000"/>
                  </a:ext>
                </a:extLst>
              </a:tr>
            </a:tbl>
          </a:graphicData>
        </a:graphic>
      </p:graphicFrame>
      <p:sp>
        <p:nvSpPr>
          <p:cNvPr id="6" name="TextBox 6">
            <a:extLst>
              <a:ext uri="{FF2B5EF4-FFF2-40B4-BE49-F238E27FC236}">
                <a16:creationId xmlns:a16="http://schemas.microsoft.com/office/drawing/2014/main" id="{3D5AA6D0-1AF7-4FF5-7A30-A2D93683A83A}"/>
              </a:ext>
            </a:extLst>
          </p:cNvPr>
          <p:cNvSpPr txBox="1"/>
          <p:nvPr/>
        </p:nvSpPr>
        <p:spPr>
          <a:xfrm>
            <a:off x="1520189" y="4591267"/>
            <a:ext cx="15247620" cy="1154162"/>
          </a:xfrm>
          <a:prstGeom prst="rect">
            <a:avLst/>
          </a:prstGeom>
        </p:spPr>
        <p:txBody>
          <a:bodyPr lIns="0" tIns="0" rIns="0" bIns="0" rtlCol="0" anchor="t">
            <a:spAutoFit/>
          </a:bodyPr>
          <a:lstStyle/>
          <a:p>
            <a:pPr algn="ctr">
              <a:lnSpc>
                <a:spcPts val="9000"/>
              </a:lnSpc>
            </a:pPr>
            <a:r>
              <a:rPr lang="en-US" sz="9000" b="1" dirty="0">
                <a:solidFill>
                  <a:srgbClr val="FFFFFF"/>
                </a:solidFill>
                <a:latin typeface="Montserrat Extra-Bold Bold"/>
                <a:ea typeface="Montserrat Extra-Bold Bold"/>
                <a:cs typeface="Montserrat Extra-Bold Bold"/>
                <a:sym typeface="Montserrat Extra-Bold Bold"/>
              </a:rPr>
              <a:t>Introduction to Git</a:t>
            </a:r>
          </a:p>
        </p:txBody>
      </p:sp>
    </p:spTree>
    <p:extLst>
      <p:ext uri="{BB962C8B-B14F-4D97-AF65-F5344CB8AC3E}">
        <p14:creationId xmlns:p14="http://schemas.microsoft.com/office/powerpoint/2010/main" val="25633177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3D00D-659A-F64D-C5E0-6312654B05D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842F995-56D1-B005-B947-E49F887309A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3" name="Freeform 3">
            <a:extLst>
              <a:ext uri="{FF2B5EF4-FFF2-40B4-BE49-F238E27FC236}">
                <a16:creationId xmlns:a16="http://schemas.microsoft.com/office/drawing/2014/main" id="{6C5EB8D5-734F-B450-26A3-B4C7EF24A57D}"/>
              </a:ext>
            </a:extLst>
          </p:cNvPr>
          <p:cNvSpPr/>
          <p:nvPr/>
        </p:nvSpPr>
        <p:spPr>
          <a:xfrm>
            <a:off x="13527" y="0"/>
            <a:ext cx="18260947" cy="10287000"/>
          </a:xfrm>
          <a:custGeom>
            <a:avLst/>
            <a:gdLst/>
            <a:ahLst/>
            <a:cxnLst/>
            <a:rect l="l" t="t" r="r" b="b"/>
            <a:pathLst>
              <a:path w="18260947" h="10287000">
                <a:moveTo>
                  <a:pt x="0" y="0"/>
                </a:moveTo>
                <a:lnTo>
                  <a:pt x="18260946" y="0"/>
                </a:lnTo>
                <a:lnTo>
                  <a:pt x="18260946" y="10287000"/>
                </a:lnTo>
                <a:lnTo>
                  <a:pt x="0" y="10287000"/>
                </a:lnTo>
                <a:lnTo>
                  <a:pt x="0" y="0"/>
                </a:lnTo>
                <a:close/>
              </a:path>
            </a:pathLst>
          </a:custGeom>
          <a:blipFill>
            <a:blip r:embed="rId4"/>
            <a:stretch>
              <a:fillRect/>
            </a:stretch>
          </a:blipFill>
        </p:spPr>
        <p:txBody>
          <a:bodyPr/>
          <a:lstStyle/>
          <a:p>
            <a:endParaRPr lang="en-US"/>
          </a:p>
        </p:txBody>
      </p:sp>
      <p:sp>
        <p:nvSpPr>
          <p:cNvPr id="4" name="Freeform 4">
            <a:extLst>
              <a:ext uri="{FF2B5EF4-FFF2-40B4-BE49-F238E27FC236}">
                <a16:creationId xmlns:a16="http://schemas.microsoft.com/office/drawing/2014/main" id="{98A2C471-52EE-7317-5E32-28F287F4A753}"/>
              </a:ext>
            </a:extLst>
          </p:cNvPr>
          <p:cNvSpPr/>
          <p:nvPr/>
        </p:nvSpPr>
        <p:spPr>
          <a:xfrm rot="-10774085" flipH="1" flipV="1">
            <a:off x="-1499127" y="-848076"/>
            <a:ext cx="7513325" cy="6627742"/>
          </a:xfrm>
          <a:custGeom>
            <a:avLst/>
            <a:gdLst/>
            <a:ahLst/>
            <a:cxnLst/>
            <a:rect l="l" t="t" r="r" b="b"/>
            <a:pathLst>
              <a:path w="7513325" h="6627742">
                <a:moveTo>
                  <a:pt x="7513325" y="6627742"/>
                </a:moveTo>
                <a:lnTo>
                  <a:pt x="0" y="6627742"/>
                </a:lnTo>
                <a:lnTo>
                  <a:pt x="0" y="0"/>
                </a:lnTo>
                <a:lnTo>
                  <a:pt x="7513325" y="0"/>
                </a:lnTo>
                <a:lnTo>
                  <a:pt x="7513325" y="6627742"/>
                </a:lnTo>
                <a:close/>
              </a:path>
            </a:pathLst>
          </a:custGeom>
          <a:blipFill>
            <a:blip r:embed="rId5"/>
            <a:stretch>
              <a:fillRect/>
            </a:stretch>
          </a:blipFill>
        </p:spPr>
        <p:txBody>
          <a:bodyPr/>
          <a:lstStyle/>
          <a:p>
            <a:endParaRPr lang="en-US"/>
          </a:p>
        </p:txBody>
      </p:sp>
      <p:sp>
        <p:nvSpPr>
          <p:cNvPr id="5" name="Freeform 5">
            <a:extLst>
              <a:ext uri="{FF2B5EF4-FFF2-40B4-BE49-F238E27FC236}">
                <a16:creationId xmlns:a16="http://schemas.microsoft.com/office/drawing/2014/main" id="{1321329D-8C04-3DFA-E71A-B829866A6B53}"/>
              </a:ext>
            </a:extLst>
          </p:cNvPr>
          <p:cNvSpPr/>
          <p:nvPr/>
        </p:nvSpPr>
        <p:spPr>
          <a:xfrm rot="-10799767" flipV="1">
            <a:off x="14006237" y="6980245"/>
            <a:ext cx="4635655" cy="4556111"/>
          </a:xfrm>
          <a:custGeom>
            <a:avLst/>
            <a:gdLst/>
            <a:ahLst/>
            <a:cxnLst/>
            <a:rect l="l" t="t" r="r" b="b"/>
            <a:pathLst>
              <a:path w="4635655" h="4556111">
                <a:moveTo>
                  <a:pt x="0" y="4556110"/>
                </a:moveTo>
                <a:lnTo>
                  <a:pt x="4635654" y="4556110"/>
                </a:lnTo>
                <a:lnTo>
                  <a:pt x="4635654" y="0"/>
                </a:lnTo>
                <a:lnTo>
                  <a:pt x="0" y="0"/>
                </a:lnTo>
                <a:lnTo>
                  <a:pt x="0" y="4556110"/>
                </a:lnTo>
                <a:close/>
              </a:path>
            </a:pathLst>
          </a:custGeom>
          <a:blipFill>
            <a:blip r:embed="rId6"/>
            <a:stretch>
              <a:fillRect/>
            </a:stretch>
          </a:blipFill>
        </p:spPr>
        <p:txBody>
          <a:bodyPr/>
          <a:lstStyle/>
          <a:p>
            <a:endParaRPr lang="en-US"/>
          </a:p>
        </p:txBody>
      </p:sp>
      <p:sp>
        <p:nvSpPr>
          <p:cNvPr id="6" name="TextBox 6">
            <a:extLst>
              <a:ext uri="{FF2B5EF4-FFF2-40B4-BE49-F238E27FC236}">
                <a16:creationId xmlns:a16="http://schemas.microsoft.com/office/drawing/2014/main" id="{5B4FD5BA-C4BC-B383-A145-B14FA8FA4755}"/>
              </a:ext>
            </a:extLst>
          </p:cNvPr>
          <p:cNvSpPr txBox="1"/>
          <p:nvPr/>
        </p:nvSpPr>
        <p:spPr>
          <a:xfrm>
            <a:off x="2321110" y="3339697"/>
            <a:ext cx="13719271" cy="3512565"/>
          </a:xfrm>
          <a:prstGeom prst="rect">
            <a:avLst/>
          </a:prstGeom>
        </p:spPr>
        <p:txBody>
          <a:bodyPr lIns="0" tIns="0" rIns="0" bIns="0" rtlCol="0" anchor="t">
            <a:spAutoFit/>
          </a:bodyPr>
          <a:lstStyle/>
          <a:p>
            <a:pPr marL="742950" indent="-742950">
              <a:lnSpc>
                <a:spcPts val="5599"/>
              </a:lnSpc>
              <a:buFont typeface="Arial" panose="020B0604020202020204" pitchFamily="34" charset="0"/>
              <a:buChar char="•"/>
            </a:pPr>
            <a:r>
              <a:rPr lang="en-US" sz="3999" b="1" dirty="0">
                <a:solidFill>
                  <a:srgbClr val="000000"/>
                </a:solidFill>
                <a:latin typeface="Montserrat Semi-Bold Bold"/>
                <a:ea typeface="Montserrat Semi-Bold Bold"/>
                <a:cs typeface="Montserrat Semi-Bold Bold"/>
                <a:sym typeface="Montserrat Semi-Bold Bold"/>
              </a:rPr>
              <a:t>Commit changes</a:t>
            </a:r>
          </a:p>
          <a:p>
            <a:pPr>
              <a:lnSpc>
                <a:spcPts val="5599"/>
              </a:lnSpc>
            </a:pPr>
            <a:r>
              <a:rPr lang="en-US" sz="3200" b="1" i="1" dirty="0">
                <a:solidFill>
                  <a:srgbClr val="000000"/>
                </a:solidFill>
                <a:latin typeface="Montserrat Semi-Bold Bold"/>
                <a:ea typeface="Montserrat Semi-Bold Bold"/>
                <a:cs typeface="Montserrat Semi-Bold Bold"/>
                <a:sym typeface="Montserrat Semi-Bold Bold"/>
              </a:rPr>
              <a:t>git commit –am "Updated file"</a:t>
            </a:r>
          </a:p>
          <a:p>
            <a:pPr>
              <a:lnSpc>
                <a:spcPts val="5599"/>
              </a:lnSpc>
            </a:pPr>
            <a:endParaRPr lang="en-US" sz="3999" b="1" dirty="0">
              <a:solidFill>
                <a:srgbClr val="000000"/>
              </a:solidFill>
              <a:latin typeface="Montserrat Semi-Bold Bold"/>
              <a:ea typeface="Montserrat Semi-Bold Bold"/>
              <a:cs typeface="Montserrat Semi-Bold Bold"/>
              <a:sym typeface="Montserrat Semi-Bold Bold"/>
            </a:endParaRPr>
          </a:p>
          <a:p>
            <a:pPr marL="571500" indent="-571500">
              <a:lnSpc>
                <a:spcPts val="5599"/>
              </a:lnSpc>
              <a:buFont typeface="Arial" panose="020B0604020202020204" pitchFamily="34" charset="0"/>
              <a:buChar char="•"/>
            </a:pPr>
            <a:r>
              <a:rPr lang="en-US" sz="3999" b="1" dirty="0">
                <a:solidFill>
                  <a:srgbClr val="000000"/>
                </a:solidFill>
                <a:latin typeface="Montserrat Semi-Bold Bold"/>
                <a:ea typeface="Montserrat Semi-Bold Bold"/>
                <a:cs typeface="Montserrat Semi-Bold Bold"/>
                <a:sym typeface="Montserrat Semi-Bold Bold"/>
              </a:rPr>
              <a:t>Push changes to remote origin</a:t>
            </a:r>
          </a:p>
          <a:p>
            <a:pPr>
              <a:lnSpc>
                <a:spcPts val="5599"/>
              </a:lnSpc>
            </a:pPr>
            <a:r>
              <a:rPr lang="en-US" sz="3200" b="1" i="1" dirty="0">
                <a:solidFill>
                  <a:srgbClr val="000000"/>
                </a:solidFill>
                <a:latin typeface="Montserrat Semi-Bold Bold"/>
                <a:ea typeface="Montserrat Semi-Bold Bold"/>
                <a:cs typeface="Montserrat Semi-Bold Bold"/>
                <a:sym typeface="Montserrat Semi-Bold Bold"/>
              </a:rPr>
              <a:t>git push origin</a:t>
            </a:r>
          </a:p>
        </p:txBody>
      </p:sp>
      <p:sp>
        <p:nvSpPr>
          <p:cNvPr id="9" name="TextBox 9">
            <a:extLst>
              <a:ext uri="{FF2B5EF4-FFF2-40B4-BE49-F238E27FC236}">
                <a16:creationId xmlns:a16="http://schemas.microsoft.com/office/drawing/2014/main" id="{5820A315-D39E-AE4B-83D6-9F90A563BD7A}"/>
              </a:ext>
            </a:extLst>
          </p:cNvPr>
          <p:cNvSpPr txBox="1"/>
          <p:nvPr/>
        </p:nvSpPr>
        <p:spPr>
          <a:xfrm>
            <a:off x="2971800" y="1088917"/>
            <a:ext cx="12344400" cy="1025922"/>
          </a:xfrm>
          <a:prstGeom prst="rect">
            <a:avLst/>
          </a:prstGeom>
        </p:spPr>
        <p:txBody>
          <a:bodyPr wrap="square" lIns="0" tIns="0" rIns="0" bIns="0" rtlCol="0" anchor="t">
            <a:spAutoFit/>
          </a:bodyPr>
          <a:lstStyle/>
          <a:p>
            <a:pPr algn="ctr">
              <a:lnSpc>
                <a:spcPts val="8000"/>
              </a:lnSpc>
            </a:pPr>
            <a:r>
              <a:rPr lang="en-US" sz="8000" b="1" dirty="0">
                <a:solidFill>
                  <a:srgbClr val="282828"/>
                </a:solidFill>
                <a:latin typeface="Montserrat Extra-Bold Bold"/>
                <a:ea typeface="Montserrat Extra-Bold Bold"/>
                <a:cs typeface="Montserrat Extra-Bold Bold"/>
                <a:sym typeface="Montserrat Extra-Bold Bold"/>
              </a:rPr>
              <a:t>Push to </a:t>
            </a:r>
            <a:r>
              <a:rPr lang="en-US" sz="8000" b="1" dirty="0" err="1">
                <a:solidFill>
                  <a:srgbClr val="282828"/>
                </a:solidFill>
                <a:latin typeface="Montserrat Extra-Bold Bold"/>
                <a:ea typeface="Montserrat Extra-Bold Bold"/>
                <a:cs typeface="Montserrat Extra-Bold Bold"/>
                <a:sym typeface="Montserrat Extra-Bold Bold"/>
              </a:rPr>
              <a:t>Github</a:t>
            </a:r>
            <a:endParaRPr lang="en-US" sz="8000" b="1" dirty="0">
              <a:solidFill>
                <a:srgbClr val="282828"/>
              </a:solidFill>
              <a:latin typeface="Montserrat Extra-Bold Bold"/>
              <a:ea typeface="Montserrat Extra-Bold Bold"/>
              <a:cs typeface="Montserrat Extra-Bold Bold"/>
              <a:sym typeface="Montserrat Extra-Bold Bold"/>
            </a:endParaRPr>
          </a:p>
        </p:txBody>
      </p:sp>
    </p:spTree>
    <p:extLst>
      <p:ext uri="{BB962C8B-B14F-4D97-AF65-F5344CB8AC3E}">
        <p14:creationId xmlns:p14="http://schemas.microsoft.com/office/powerpoint/2010/main" val="42696079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0A676F-FDFD-97AA-39E1-FAEB4F8E36F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1446DE3-1CD0-111E-888C-A9B8A16A729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3" name="Freeform 3">
            <a:extLst>
              <a:ext uri="{FF2B5EF4-FFF2-40B4-BE49-F238E27FC236}">
                <a16:creationId xmlns:a16="http://schemas.microsoft.com/office/drawing/2014/main" id="{AC617094-65FF-E680-073A-95E3CEA1BCA5}"/>
              </a:ext>
            </a:extLst>
          </p:cNvPr>
          <p:cNvSpPr/>
          <p:nvPr/>
        </p:nvSpPr>
        <p:spPr>
          <a:xfrm>
            <a:off x="13527" y="0"/>
            <a:ext cx="18260947" cy="10287000"/>
          </a:xfrm>
          <a:custGeom>
            <a:avLst/>
            <a:gdLst/>
            <a:ahLst/>
            <a:cxnLst/>
            <a:rect l="l" t="t" r="r" b="b"/>
            <a:pathLst>
              <a:path w="18260947" h="10287000">
                <a:moveTo>
                  <a:pt x="0" y="0"/>
                </a:moveTo>
                <a:lnTo>
                  <a:pt x="18260946" y="0"/>
                </a:lnTo>
                <a:lnTo>
                  <a:pt x="18260946" y="10287000"/>
                </a:lnTo>
                <a:lnTo>
                  <a:pt x="0" y="10287000"/>
                </a:lnTo>
                <a:lnTo>
                  <a:pt x="0" y="0"/>
                </a:lnTo>
                <a:close/>
              </a:path>
            </a:pathLst>
          </a:custGeom>
          <a:blipFill>
            <a:blip r:embed="rId4"/>
            <a:stretch>
              <a:fillRect/>
            </a:stretch>
          </a:blipFill>
        </p:spPr>
        <p:txBody>
          <a:bodyPr/>
          <a:lstStyle/>
          <a:p>
            <a:endParaRPr lang="en-US"/>
          </a:p>
        </p:txBody>
      </p:sp>
      <p:sp>
        <p:nvSpPr>
          <p:cNvPr id="4" name="Freeform 4">
            <a:extLst>
              <a:ext uri="{FF2B5EF4-FFF2-40B4-BE49-F238E27FC236}">
                <a16:creationId xmlns:a16="http://schemas.microsoft.com/office/drawing/2014/main" id="{43524729-2434-E1D9-40C2-60922B91BE6E}"/>
              </a:ext>
            </a:extLst>
          </p:cNvPr>
          <p:cNvSpPr/>
          <p:nvPr/>
        </p:nvSpPr>
        <p:spPr>
          <a:xfrm rot="-10774085" flipH="1" flipV="1">
            <a:off x="-1499127" y="-848076"/>
            <a:ext cx="7513325" cy="6627742"/>
          </a:xfrm>
          <a:custGeom>
            <a:avLst/>
            <a:gdLst/>
            <a:ahLst/>
            <a:cxnLst/>
            <a:rect l="l" t="t" r="r" b="b"/>
            <a:pathLst>
              <a:path w="7513325" h="6627742">
                <a:moveTo>
                  <a:pt x="7513325" y="6627742"/>
                </a:moveTo>
                <a:lnTo>
                  <a:pt x="0" y="6627742"/>
                </a:lnTo>
                <a:lnTo>
                  <a:pt x="0" y="0"/>
                </a:lnTo>
                <a:lnTo>
                  <a:pt x="7513325" y="0"/>
                </a:lnTo>
                <a:lnTo>
                  <a:pt x="7513325" y="6627742"/>
                </a:lnTo>
                <a:close/>
              </a:path>
            </a:pathLst>
          </a:custGeom>
          <a:blipFill>
            <a:blip r:embed="rId5"/>
            <a:stretch>
              <a:fillRect/>
            </a:stretch>
          </a:blipFill>
        </p:spPr>
        <p:txBody>
          <a:bodyPr/>
          <a:lstStyle/>
          <a:p>
            <a:endParaRPr lang="en-US"/>
          </a:p>
        </p:txBody>
      </p:sp>
      <p:sp>
        <p:nvSpPr>
          <p:cNvPr id="5" name="Freeform 5">
            <a:extLst>
              <a:ext uri="{FF2B5EF4-FFF2-40B4-BE49-F238E27FC236}">
                <a16:creationId xmlns:a16="http://schemas.microsoft.com/office/drawing/2014/main" id="{5A5FD5AA-9850-AD5D-CD93-2940A249EF9F}"/>
              </a:ext>
            </a:extLst>
          </p:cNvPr>
          <p:cNvSpPr/>
          <p:nvPr/>
        </p:nvSpPr>
        <p:spPr>
          <a:xfrm rot="-10799767" flipV="1">
            <a:off x="14006237" y="6980245"/>
            <a:ext cx="4635655" cy="4556111"/>
          </a:xfrm>
          <a:custGeom>
            <a:avLst/>
            <a:gdLst/>
            <a:ahLst/>
            <a:cxnLst/>
            <a:rect l="l" t="t" r="r" b="b"/>
            <a:pathLst>
              <a:path w="4635655" h="4556111">
                <a:moveTo>
                  <a:pt x="0" y="4556110"/>
                </a:moveTo>
                <a:lnTo>
                  <a:pt x="4635654" y="4556110"/>
                </a:lnTo>
                <a:lnTo>
                  <a:pt x="4635654" y="0"/>
                </a:lnTo>
                <a:lnTo>
                  <a:pt x="0" y="0"/>
                </a:lnTo>
                <a:lnTo>
                  <a:pt x="0" y="4556110"/>
                </a:lnTo>
                <a:close/>
              </a:path>
            </a:pathLst>
          </a:custGeom>
          <a:blipFill>
            <a:blip r:embed="rId6"/>
            <a:stretch>
              <a:fillRect/>
            </a:stretch>
          </a:blipFill>
        </p:spPr>
        <p:txBody>
          <a:bodyPr/>
          <a:lstStyle/>
          <a:p>
            <a:endParaRPr lang="en-US"/>
          </a:p>
        </p:txBody>
      </p:sp>
      <p:sp>
        <p:nvSpPr>
          <p:cNvPr id="6" name="TextBox 6">
            <a:extLst>
              <a:ext uri="{FF2B5EF4-FFF2-40B4-BE49-F238E27FC236}">
                <a16:creationId xmlns:a16="http://schemas.microsoft.com/office/drawing/2014/main" id="{156BE217-FD08-8475-7DEF-B7E18A42D937}"/>
              </a:ext>
            </a:extLst>
          </p:cNvPr>
          <p:cNvSpPr txBox="1"/>
          <p:nvPr/>
        </p:nvSpPr>
        <p:spPr>
          <a:xfrm>
            <a:off x="2321110" y="3339697"/>
            <a:ext cx="13719271" cy="6410473"/>
          </a:xfrm>
          <a:prstGeom prst="rect">
            <a:avLst/>
          </a:prstGeom>
        </p:spPr>
        <p:txBody>
          <a:bodyPr lIns="0" tIns="0" rIns="0" bIns="0" rtlCol="0" anchor="t">
            <a:spAutoFit/>
          </a:bodyPr>
          <a:lstStyle/>
          <a:p>
            <a:pPr marL="571500" indent="-571500">
              <a:lnSpc>
                <a:spcPts val="5599"/>
              </a:lnSpc>
              <a:buFont typeface="Arial" panose="020B0604020202020204" pitchFamily="34" charset="0"/>
              <a:buChar char="•"/>
            </a:pPr>
            <a:r>
              <a:rPr lang="en-US" sz="3999" b="1" dirty="0">
                <a:solidFill>
                  <a:srgbClr val="000000"/>
                </a:solidFill>
                <a:latin typeface="Montserrat Semi-Bold Bold"/>
                <a:ea typeface="Montserrat Semi-Bold Bold"/>
                <a:cs typeface="Montserrat Semi-Bold Bold"/>
                <a:sym typeface="Montserrat Semi-Bold Bold"/>
              </a:rPr>
              <a:t>A pull request is a proposal to merge a set of changes from one branch into another. </a:t>
            </a:r>
          </a:p>
          <a:p>
            <a:pPr marL="571500" indent="-571500">
              <a:lnSpc>
                <a:spcPts val="5599"/>
              </a:lnSpc>
              <a:buFont typeface="Arial" panose="020B0604020202020204" pitchFamily="34" charset="0"/>
              <a:buChar char="•"/>
            </a:pPr>
            <a:r>
              <a:rPr lang="en-US" sz="3999" b="1" dirty="0">
                <a:solidFill>
                  <a:srgbClr val="000000"/>
                </a:solidFill>
                <a:latin typeface="Montserrat Semi-Bold Bold"/>
                <a:ea typeface="Montserrat Semi-Bold Bold"/>
                <a:cs typeface="Montserrat Semi-Bold Bold"/>
                <a:sym typeface="Montserrat Semi-Bold Bold"/>
              </a:rPr>
              <a:t>In a pull request, collaborators can review and discuss the proposed set of changes before they integrate the changes into the main codebase. </a:t>
            </a:r>
          </a:p>
          <a:p>
            <a:pPr marL="571500" indent="-571500">
              <a:lnSpc>
                <a:spcPts val="5599"/>
              </a:lnSpc>
              <a:buFont typeface="Arial" panose="020B0604020202020204" pitchFamily="34" charset="0"/>
              <a:buChar char="•"/>
            </a:pPr>
            <a:r>
              <a:rPr lang="en-US" sz="3999" b="1" dirty="0">
                <a:solidFill>
                  <a:srgbClr val="000000"/>
                </a:solidFill>
                <a:latin typeface="Montserrat Semi-Bold Bold"/>
                <a:ea typeface="Montserrat Semi-Bold Bold"/>
                <a:cs typeface="Montserrat Semi-Bold Bold"/>
                <a:sym typeface="Montserrat Semi-Bold Bold"/>
              </a:rPr>
              <a:t>Pull requests display the differences, or diffs, between the content in the source branch and the content in the target branch.</a:t>
            </a:r>
          </a:p>
          <a:p>
            <a:pPr marL="742950" indent="-742950">
              <a:lnSpc>
                <a:spcPts val="5599"/>
              </a:lnSpc>
              <a:buFont typeface="Arial" panose="020B0604020202020204" pitchFamily="34" charset="0"/>
              <a:buChar char="•"/>
            </a:pPr>
            <a:endParaRPr lang="en-US" sz="3999" b="1" dirty="0">
              <a:solidFill>
                <a:srgbClr val="000000"/>
              </a:solidFill>
              <a:latin typeface="Montserrat Semi-Bold Bold"/>
              <a:ea typeface="Montserrat Semi-Bold Bold"/>
              <a:cs typeface="Montserrat Semi-Bold Bold"/>
              <a:sym typeface="Montserrat Semi-Bold Bold"/>
            </a:endParaRPr>
          </a:p>
        </p:txBody>
      </p:sp>
      <p:sp>
        <p:nvSpPr>
          <p:cNvPr id="9" name="TextBox 9">
            <a:extLst>
              <a:ext uri="{FF2B5EF4-FFF2-40B4-BE49-F238E27FC236}">
                <a16:creationId xmlns:a16="http://schemas.microsoft.com/office/drawing/2014/main" id="{E4F59606-3B45-1435-9F35-FC2A547EB9A4}"/>
              </a:ext>
            </a:extLst>
          </p:cNvPr>
          <p:cNvSpPr txBox="1"/>
          <p:nvPr/>
        </p:nvSpPr>
        <p:spPr>
          <a:xfrm>
            <a:off x="2971800" y="1088917"/>
            <a:ext cx="12344400" cy="1025922"/>
          </a:xfrm>
          <a:prstGeom prst="rect">
            <a:avLst/>
          </a:prstGeom>
        </p:spPr>
        <p:txBody>
          <a:bodyPr wrap="square" lIns="0" tIns="0" rIns="0" bIns="0" rtlCol="0" anchor="t">
            <a:spAutoFit/>
          </a:bodyPr>
          <a:lstStyle/>
          <a:p>
            <a:pPr algn="ctr">
              <a:lnSpc>
                <a:spcPts val="8000"/>
              </a:lnSpc>
            </a:pPr>
            <a:r>
              <a:rPr lang="en-US" sz="8000" b="1" dirty="0">
                <a:solidFill>
                  <a:srgbClr val="282828"/>
                </a:solidFill>
                <a:latin typeface="Montserrat Extra-Bold Bold"/>
                <a:ea typeface="Montserrat Extra-Bold Bold"/>
                <a:cs typeface="Montserrat Extra-Bold Bold"/>
                <a:sym typeface="Montserrat Extra-Bold Bold"/>
              </a:rPr>
              <a:t>Pull Requests</a:t>
            </a:r>
          </a:p>
        </p:txBody>
      </p:sp>
    </p:spTree>
    <p:extLst>
      <p:ext uri="{BB962C8B-B14F-4D97-AF65-F5344CB8AC3E}">
        <p14:creationId xmlns:p14="http://schemas.microsoft.com/office/powerpoint/2010/main" val="34682408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2AEF2-DA3D-1776-4A8D-24A89F5D4C0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4CD7C5D-2D51-288E-16B2-6605758CCAE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3" name="Freeform 3">
            <a:extLst>
              <a:ext uri="{FF2B5EF4-FFF2-40B4-BE49-F238E27FC236}">
                <a16:creationId xmlns:a16="http://schemas.microsoft.com/office/drawing/2014/main" id="{86A177F4-9321-43EF-02CB-DA9330D6310C}"/>
              </a:ext>
            </a:extLst>
          </p:cNvPr>
          <p:cNvSpPr/>
          <p:nvPr/>
        </p:nvSpPr>
        <p:spPr>
          <a:xfrm>
            <a:off x="13527" y="0"/>
            <a:ext cx="18260947" cy="10287000"/>
          </a:xfrm>
          <a:custGeom>
            <a:avLst/>
            <a:gdLst/>
            <a:ahLst/>
            <a:cxnLst/>
            <a:rect l="l" t="t" r="r" b="b"/>
            <a:pathLst>
              <a:path w="18260947" h="10287000">
                <a:moveTo>
                  <a:pt x="0" y="0"/>
                </a:moveTo>
                <a:lnTo>
                  <a:pt x="18260946" y="0"/>
                </a:lnTo>
                <a:lnTo>
                  <a:pt x="18260946" y="10287000"/>
                </a:lnTo>
                <a:lnTo>
                  <a:pt x="0" y="10287000"/>
                </a:lnTo>
                <a:lnTo>
                  <a:pt x="0" y="0"/>
                </a:lnTo>
                <a:close/>
              </a:path>
            </a:pathLst>
          </a:custGeom>
          <a:blipFill>
            <a:blip r:embed="rId4"/>
            <a:stretch>
              <a:fillRect/>
            </a:stretch>
          </a:blipFill>
        </p:spPr>
        <p:txBody>
          <a:bodyPr/>
          <a:lstStyle/>
          <a:p>
            <a:endParaRPr lang="en-US"/>
          </a:p>
        </p:txBody>
      </p:sp>
      <p:sp>
        <p:nvSpPr>
          <p:cNvPr id="4" name="Freeform 4">
            <a:extLst>
              <a:ext uri="{FF2B5EF4-FFF2-40B4-BE49-F238E27FC236}">
                <a16:creationId xmlns:a16="http://schemas.microsoft.com/office/drawing/2014/main" id="{DA052532-B809-426D-EC82-95F8A1B39786}"/>
              </a:ext>
            </a:extLst>
          </p:cNvPr>
          <p:cNvSpPr/>
          <p:nvPr/>
        </p:nvSpPr>
        <p:spPr>
          <a:xfrm rot="-10774085" flipH="1" flipV="1">
            <a:off x="-1499127" y="-848076"/>
            <a:ext cx="7513325" cy="6627742"/>
          </a:xfrm>
          <a:custGeom>
            <a:avLst/>
            <a:gdLst/>
            <a:ahLst/>
            <a:cxnLst/>
            <a:rect l="l" t="t" r="r" b="b"/>
            <a:pathLst>
              <a:path w="7513325" h="6627742">
                <a:moveTo>
                  <a:pt x="7513325" y="6627742"/>
                </a:moveTo>
                <a:lnTo>
                  <a:pt x="0" y="6627742"/>
                </a:lnTo>
                <a:lnTo>
                  <a:pt x="0" y="0"/>
                </a:lnTo>
                <a:lnTo>
                  <a:pt x="7513325" y="0"/>
                </a:lnTo>
                <a:lnTo>
                  <a:pt x="7513325" y="6627742"/>
                </a:lnTo>
                <a:close/>
              </a:path>
            </a:pathLst>
          </a:custGeom>
          <a:blipFill>
            <a:blip r:embed="rId5"/>
            <a:stretch>
              <a:fillRect/>
            </a:stretch>
          </a:blipFill>
        </p:spPr>
        <p:txBody>
          <a:bodyPr/>
          <a:lstStyle/>
          <a:p>
            <a:endParaRPr lang="en-US"/>
          </a:p>
        </p:txBody>
      </p:sp>
      <p:sp>
        <p:nvSpPr>
          <p:cNvPr id="5" name="Freeform 5">
            <a:extLst>
              <a:ext uri="{FF2B5EF4-FFF2-40B4-BE49-F238E27FC236}">
                <a16:creationId xmlns:a16="http://schemas.microsoft.com/office/drawing/2014/main" id="{CAAD4EBA-DF24-80D1-CC6B-44FE4B48E2DD}"/>
              </a:ext>
            </a:extLst>
          </p:cNvPr>
          <p:cNvSpPr/>
          <p:nvPr/>
        </p:nvSpPr>
        <p:spPr>
          <a:xfrm rot="-10799767" flipV="1">
            <a:off x="14006237" y="6980245"/>
            <a:ext cx="4635655" cy="4556111"/>
          </a:xfrm>
          <a:custGeom>
            <a:avLst/>
            <a:gdLst/>
            <a:ahLst/>
            <a:cxnLst/>
            <a:rect l="l" t="t" r="r" b="b"/>
            <a:pathLst>
              <a:path w="4635655" h="4556111">
                <a:moveTo>
                  <a:pt x="0" y="4556110"/>
                </a:moveTo>
                <a:lnTo>
                  <a:pt x="4635654" y="4556110"/>
                </a:lnTo>
                <a:lnTo>
                  <a:pt x="4635654" y="0"/>
                </a:lnTo>
                <a:lnTo>
                  <a:pt x="0" y="0"/>
                </a:lnTo>
                <a:lnTo>
                  <a:pt x="0" y="4556110"/>
                </a:lnTo>
                <a:close/>
              </a:path>
            </a:pathLst>
          </a:custGeom>
          <a:blipFill>
            <a:blip r:embed="rId6"/>
            <a:stretch>
              <a:fillRect/>
            </a:stretch>
          </a:blipFill>
        </p:spPr>
        <p:txBody>
          <a:bodyPr/>
          <a:lstStyle/>
          <a:p>
            <a:endParaRPr lang="en-US"/>
          </a:p>
        </p:txBody>
      </p:sp>
      <p:sp>
        <p:nvSpPr>
          <p:cNvPr id="6" name="TextBox 6">
            <a:extLst>
              <a:ext uri="{FF2B5EF4-FFF2-40B4-BE49-F238E27FC236}">
                <a16:creationId xmlns:a16="http://schemas.microsoft.com/office/drawing/2014/main" id="{04ED79C8-49F3-EC0C-BD7B-99F35D7107E8}"/>
              </a:ext>
            </a:extLst>
          </p:cNvPr>
          <p:cNvSpPr txBox="1"/>
          <p:nvPr/>
        </p:nvSpPr>
        <p:spPr>
          <a:xfrm>
            <a:off x="2321110" y="3339697"/>
            <a:ext cx="13719271" cy="5692328"/>
          </a:xfrm>
          <a:prstGeom prst="rect">
            <a:avLst/>
          </a:prstGeom>
        </p:spPr>
        <p:txBody>
          <a:bodyPr lIns="0" tIns="0" rIns="0" bIns="0" rtlCol="0" anchor="t">
            <a:spAutoFit/>
          </a:bodyPr>
          <a:lstStyle/>
          <a:p>
            <a:pPr marL="571500" indent="-571500">
              <a:lnSpc>
                <a:spcPts val="5599"/>
              </a:lnSpc>
              <a:buFont typeface="Arial" panose="020B0604020202020204" pitchFamily="34" charset="0"/>
              <a:buChar char="•"/>
            </a:pPr>
            <a:r>
              <a:rPr lang="en-US" sz="3999" b="1" dirty="0">
                <a:solidFill>
                  <a:srgbClr val="000000"/>
                </a:solidFill>
                <a:latin typeface="Montserrat Semi-Bold Bold"/>
                <a:ea typeface="Montserrat Semi-Bold Bold"/>
                <a:cs typeface="Montserrat Semi-Bold Bold"/>
                <a:sym typeface="Montserrat Semi-Bold Bold"/>
              </a:rPr>
              <a:t>A fork is a new repository that shares code and visibility settings with the original “upstream” repository.</a:t>
            </a:r>
          </a:p>
          <a:p>
            <a:pPr marL="571500" indent="-571500">
              <a:lnSpc>
                <a:spcPts val="5599"/>
              </a:lnSpc>
              <a:buFont typeface="Arial" panose="020B0604020202020204" pitchFamily="34" charset="0"/>
              <a:buChar char="•"/>
            </a:pPr>
            <a:r>
              <a:rPr lang="en-US" sz="3999" b="1" dirty="0">
                <a:solidFill>
                  <a:srgbClr val="000000"/>
                </a:solidFill>
                <a:latin typeface="Montserrat Semi-Bold Bold"/>
                <a:ea typeface="Montserrat Semi-Bold Bold"/>
                <a:cs typeface="Montserrat Semi-Bold Bold"/>
                <a:sym typeface="Montserrat Semi-Bold Bold"/>
              </a:rPr>
              <a:t>Forks are often used to iterate on ideas or changes before they are proposed back to the upstream repository, such as in open source projects or when a user does not have write access to the upstream repository. </a:t>
            </a:r>
          </a:p>
        </p:txBody>
      </p:sp>
      <p:sp>
        <p:nvSpPr>
          <p:cNvPr id="9" name="TextBox 9">
            <a:extLst>
              <a:ext uri="{FF2B5EF4-FFF2-40B4-BE49-F238E27FC236}">
                <a16:creationId xmlns:a16="http://schemas.microsoft.com/office/drawing/2014/main" id="{59902129-CA31-6C0E-443A-55B147670DB6}"/>
              </a:ext>
            </a:extLst>
          </p:cNvPr>
          <p:cNvSpPr txBox="1"/>
          <p:nvPr/>
        </p:nvSpPr>
        <p:spPr>
          <a:xfrm>
            <a:off x="2971800" y="1088917"/>
            <a:ext cx="12344400" cy="1025922"/>
          </a:xfrm>
          <a:prstGeom prst="rect">
            <a:avLst/>
          </a:prstGeom>
        </p:spPr>
        <p:txBody>
          <a:bodyPr wrap="square" lIns="0" tIns="0" rIns="0" bIns="0" rtlCol="0" anchor="t">
            <a:spAutoFit/>
          </a:bodyPr>
          <a:lstStyle/>
          <a:p>
            <a:pPr algn="ctr">
              <a:lnSpc>
                <a:spcPts val="8000"/>
              </a:lnSpc>
            </a:pPr>
            <a:r>
              <a:rPr lang="en-US" sz="8000" b="1" dirty="0">
                <a:solidFill>
                  <a:srgbClr val="282828"/>
                </a:solidFill>
                <a:latin typeface="Montserrat Extra-Bold Bold"/>
                <a:ea typeface="Montserrat Extra-Bold Bold"/>
                <a:cs typeface="Montserrat Extra-Bold Bold"/>
                <a:sym typeface="Montserrat Extra-Bold Bold"/>
              </a:rPr>
              <a:t>Forking a repository</a:t>
            </a:r>
          </a:p>
        </p:txBody>
      </p:sp>
    </p:spTree>
    <p:extLst>
      <p:ext uri="{BB962C8B-B14F-4D97-AF65-F5344CB8AC3E}">
        <p14:creationId xmlns:p14="http://schemas.microsoft.com/office/powerpoint/2010/main" val="14488193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AE8F2-ADD1-D1E4-411D-189A4E2439E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B468C73-4792-CE60-CCE4-E6D920091C5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3" name="Freeform 3">
            <a:extLst>
              <a:ext uri="{FF2B5EF4-FFF2-40B4-BE49-F238E27FC236}">
                <a16:creationId xmlns:a16="http://schemas.microsoft.com/office/drawing/2014/main" id="{C741C3E6-D18B-E70C-3379-3FED12CF75EC}"/>
              </a:ext>
            </a:extLst>
          </p:cNvPr>
          <p:cNvSpPr/>
          <p:nvPr/>
        </p:nvSpPr>
        <p:spPr>
          <a:xfrm>
            <a:off x="13527" y="0"/>
            <a:ext cx="18260947" cy="10287000"/>
          </a:xfrm>
          <a:custGeom>
            <a:avLst/>
            <a:gdLst/>
            <a:ahLst/>
            <a:cxnLst/>
            <a:rect l="l" t="t" r="r" b="b"/>
            <a:pathLst>
              <a:path w="18260947" h="10287000">
                <a:moveTo>
                  <a:pt x="0" y="0"/>
                </a:moveTo>
                <a:lnTo>
                  <a:pt x="18260946" y="0"/>
                </a:lnTo>
                <a:lnTo>
                  <a:pt x="18260946" y="10287000"/>
                </a:lnTo>
                <a:lnTo>
                  <a:pt x="0" y="10287000"/>
                </a:lnTo>
                <a:lnTo>
                  <a:pt x="0" y="0"/>
                </a:lnTo>
                <a:close/>
              </a:path>
            </a:pathLst>
          </a:custGeom>
          <a:blipFill>
            <a:blip r:embed="rId4"/>
            <a:stretch>
              <a:fillRect/>
            </a:stretch>
          </a:blipFill>
        </p:spPr>
        <p:txBody>
          <a:bodyPr/>
          <a:lstStyle/>
          <a:p>
            <a:endParaRPr lang="en-US"/>
          </a:p>
        </p:txBody>
      </p:sp>
      <p:sp>
        <p:nvSpPr>
          <p:cNvPr id="4" name="Freeform 4">
            <a:extLst>
              <a:ext uri="{FF2B5EF4-FFF2-40B4-BE49-F238E27FC236}">
                <a16:creationId xmlns:a16="http://schemas.microsoft.com/office/drawing/2014/main" id="{BC0550DA-333C-026B-A634-B73478BB2D23}"/>
              </a:ext>
            </a:extLst>
          </p:cNvPr>
          <p:cNvSpPr/>
          <p:nvPr/>
        </p:nvSpPr>
        <p:spPr>
          <a:xfrm rot="-10774085" flipH="1" flipV="1">
            <a:off x="-1499127" y="-848076"/>
            <a:ext cx="7513325" cy="6627742"/>
          </a:xfrm>
          <a:custGeom>
            <a:avLst/>
            <a:gdLst/>
            <a:ahLst/>
            <a:cxnLst/>
            <a:rect l="l" t="t" r="r" b="b"/>
            <a:pathLst>
              <a:path w="7513325" h="6627742">
                <a:moveTo>
                  <a:pt x="7513325" y="6627742"/>
                </a:moveTo>
                <a:lnTo>
                  <a:pt x="0" y="6627742"/>
                </a:lnTo>
                <a:lnTo>
                  <a:pt x="0" y="0"/>
                </a:lnTo>
                <a:lnTo>
                  <a:pt x="7513325" y="0"/>
                </a:lnTo>
                <a:lnTo>
                  <a:pt x="7513325" y="6627742"/>
                </a:lnTo>
                <a:close/>
              </a:path>
            </a:pathLst>
          </a:custGeom>
          <a:blipFill>
            <a:blip r:embed="rId5"/>
            <a:stretch>
              <a:fillRect/>
            </a:stretch>
          </a:blipFill>
        </p:spPr>
        <p:txBody>
          <a:bodyPr/>
          <a:lstStyle/>
          <a:p>
            <a:endParaRPr lang="en-US"/>
          </a:p>
        </p:txBody>
      </p:sp>
      <p:sp>
        <p:nvSpPr>
          <p:cNvPr id="5" name="Freeform 5">
            <a:extLst>
              <a:ext uri="{FF2B5EF4-FFF2-40B4-BE49-F238E27FC236}">
                <a16:creationId xmlns:a16="http://schemas.microsoft.com/office/drawing/2014/main" id="{E36730CC-EC02-F476-ECBB-5DCB70D22DA2}"/>
              </a:ext>
            </a:extLst>
          </p:cNvPr>
          <p:cNvSpPr/>
          <p:nvPr/>
        </p:nvSpPr>
        <p:spPr>
          <a:xfrm rot="-10799767" flipV="1">
            <a:off x="14006237" y="6980245"/>
            <a:ext cx="4635655" cy="4556111"/>
          </a:xfrm>
          <a:custGeom>
            <a:avLst/>
            <a:gdLst/>
            <a:ahLst/>
            <a:cxnLst/>
            <a:rect l="l" t="t" r="r" b="b"/>
            <a:pathLst>
              <a:path w="4635655" h="4556111">
                <a:moveTo>
                  <a:pt x="0" y="4556110"/>
                </a:moveTo>
                <a:lnTo>
                  <a:pt x="4635654" y="4556110"/>
                </a:lnTo>
                <a:lnTo>
                  <a:pt x="4635654" y="0"/>
                </a:lnTo>
                <a:lnTo>
                  <a:pt x="0" y="0"/>
                </a:lnTo>
                <a:lnTo>
                  <a:pt x="0" y="4556110"/>
                </a:lnTo>
                <a:close/>
              </a:path>
            </a:pathLst>
          </a:custGeom>
          <a:blipFill>
            <a:blip r:embed="rId6"/>
            <a:stretch>
              <a:fillRect/>
            </a:stretch>
          </a:blipFill>
        </p:spPr>
        <p:txBody>
          <a:bodyPr/>
          <a:lstStyle/>
          <a:p>
            <a:endParaRPr lang="en-US"/>
          </a:p>
        </p:txBody>
      </p:sp>
      <p:sp>
        <p:nvSpPr>
          <p:cNvPr id="6" name="TextBox 6">
            <a:extLst>
              <a:ext uri="{FF2B5EF4-FFF2-40B4-BE49-F238E27FC236}">
                <a16:creationId xmlns:a16="http://schemas.microsoft.com/office/drawing/2014/main" id="{1ED38BC8-2551-F5F6-8ACC-26B7926C0822}"/>
              </a:ext>
            </a:extLst>
          </p:cNvPr>
          <p:cNvSpPr txBox="1"/>
          <p:nvPr/>
        </p:nvSpPr>
        <p:spPr>
          <a:xfrm>
            <a:off x="2321110" y="3339697"/>
            <a:ext cx="13719271" cy="3537892"/>
          </a:xfrm>
          <a:prstGeom prst="rect">
            <a:avLst/>
          </a:prstGeom>
        </p:spPr>
        <p:txBody>
          <a:bodyPr lIns="0" tIns="0" rIns="0" bIns="0" rtlCol="0" anchor="t">
            <a:spAutoFit/>
          </a:bodyPr>
          <a:lstStyle/>
          <a:p>
            <a:pPr marL="571500" indent="-571500">
              <a:lnSpc>
                <a:spcPts val="5599"/>
              </a:lnSpc>
              <a:buFont typeface="Arial" panose="020B0604020202020204" pitchFamily="34" charset="0"/>
              <a:buChar char="•"/>
            </a:pPr>
            <a:r>
              <a:rPr lang="en-US" sz="3999" b="1" dirty="0">
                <a:solidFill>
                  <a:srgbClr val="000000"/>
                </a:solidFill>
                <a:latin typeface="Montserrat Semi-Bold Bold"/>
                <a:ea typeface="Montserrat Semi-Bold Bold"/>
                <a:cs typeface="Montserrat Semi-Bold Bold"/>
                <a:sym typeface="Montserrat Semi-Bold Bold"/>
              </a:rPr>
              <a:t>When you fork a project in order to propose changes to the upstream repository, you can configure Git to pull changes from the upstream repository into the local clone of your fork.</a:t>
            </a:r>
          </a:p>
          <a:p>
            <a:pPr marL="571500" indent="-571500">
              <a:lnSpc>
                <a:spcPts val="5599"/>
              </a:lnSpc>
              <a:buFont typeface="Arial" panose="020B0604020202020204" pitchFamily="34" charset="0"/>
              <a:buChar char="•"/>
            </a:pPr>
            <a:endParaRPr lang="en-US" sz="3999" b="1" dirty="0">
              <a:solidFill>
                <a:srgbClr val="000000"/>
              </a:solidFill>
              <a:latin typeface="Montserrat Semi-Bold Bold"/>
              <a:ea typeface="Montserrat Semi-Bold Bold"/>
              <a:cs typeface="Montserrat Semi-Bold Bold"/>
              <a:sym typeface="Montserrat Semi-Bold Bold"/>
            </a:endParaRPr>
          </a:p>
        </p:txBody>
      </p:sp>
      <p:sp>
        <p:nvSpPr>
          <p:cNvPr id="9" name="TextBox 9">
            <a:extLst>
              <a:ext uri="{FF2B5EF4-FFF2-40B4-BE49-F238E27FC236}">
                <a16:creationId xmlns:a16="http://schemas.microsoft.com/office/drawing/2014/main" id="{4A31FA62-3C67-AED8-CB6A-1E703146DBE3}"/>
              </a:ext>
            </a:extLst>
          </p:cNvPr>
          <p:cNvSpPr txBox="1"/>
          <p:nvPr/>
        </p:nvSpPr>
        <p:spPr>
          <a:xfrm>
            <a:off x="2971800" y="1088917"/>
            <a:ext cx="12344400" cy="2051844"/>
          </a:xfrm>
          <a:prstGeom prst="rect">
            <a:avLst/>
          </a:prstGeom>
        </p:spPr>
        <p:txBody>
          <a:bodyPr wrap="square" lIns="0" tIns="0" rIns="0" bIns="0" rtlCol="0" anchor="t">
            <a:spAutoFit/>
          </a:bodyPr>
          <a:lstStyle/>
          <a:p>
            <a:pPr algn="ctr">
              <a:lnSpc>
                <a:spcPts val="8000"/>
              </a:lnSpc>
            </a:pPr>
            <a:r>
              <a:rPr lang="en-US" sz="8000" b="1" dirty="0">
                <a:solidFill>
                  <a:srgbClr val="282828"/>
                </a:solidFill>
                <a:latin typeface="Montserrat Extra-Bold Bold"/>
                <a:ea typeface="Montserrat Extra-Bold Bold"/>
                <a:cs typeface="Montserrat Extra-Bold Bold"/>
                <a:sym typeface="Montserrat Extra-Bold Bold"/>
              </a:rPr>
              <a:t>Contributing/</a:t>
            </a:r>
            <a:r>
              <a:rPr lang="en-US" sz="8000" b="1" dirty="0" err="1">
                <a:solidFill>
                  <a:srgbClr val="282828"/>
                </a:solidFill>
                <a:latin typeface="Montserrat Extra-Bold Bold"/>
                <a:ea typeface="Montserrat Extra-Bold Bold"/>
                <a:cs typeface="Montserrat Extra-Bold Bold"/>
                <a:sym typeface="Montserrat Extra-Bold Bold"/>
              </a:rPr>
              <a:t>sycing</a:t>
            </a:r>
            <a:r>
              <a:rPr lang="en-US" sz="8000" b="1" dirty="0">
                <a:solidFill>
                  <a:srgbClr val="282828"/>
                </a:solidFill>
                <a:latin typeface="Montserrat Extra-Bold Bold"/>
                <a:ea typeface="Montserrat Extra-Bold Bold"/>
                <a:cs typeface="Montserrat Extra-Bold Bold"/>
                <a:sym typeface="Montserrat Extra-Bold Bold"/>
              </a:rPr>
              <a:t> fork</a:t>
            </a:r>
          </a:p>
        </p:txBody>
      </p:sp>
    </p:spTree>
    <p:extLst>
      <p:ext uri="{BB962C8B-B14F-4D97-AF65-F5344CB8AC3E}">
        <p14:creationId xmlns:p14="http://schemas.microsoft.com/office/powerpoint/2010/main" val="22406316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AEB24-4544-D0FF-38A8-CB68BBADE0D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4F06EA8-2F9C-869B-CEBD-D99A7D73663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3" name="Freeform 3">
            <a:extLst>
              <a:ext uri="{FF2B5EF4-FFF2-40B4-BE49-F238E27FC236}">
                <a16:creationId xmlns:a16="http://schemas.microsoft.com/office/drawing/2014/main" id="{22781752-338C-5E92-0350-63DBD5441479}"/>
              </a:ext>
            </a:extLst>
          </p:cNvPr>
          <p:cNvSpPr/>
          <p:nvPr/>
        </p:nvSpPr>
        <p:spPr>
          <a:xfrm>
            <a:off x="13527" y="0"/>
            <a:ext cx="18260947" cy="10287000"/>
          </a:xfrm>
          <a:custGeom>
            <a:avLst/>
            <a:gdLst/>
            <a:ahLst/>
            <a:cxnLst/>
            <a:rect l="l" t="t" r="r" b="b"/>
            <a:pathLst>
              <a:path w="18260947" h="10287000">
                <a:moveTo>
                  <a:pt x="0" y="0"/>
                </a:moveTo>
                <a:lnTo>
                  <a:pt x="18260946" y="0"/>
                </a:lnTo>
                <a:lnTo>
                  <a:pt x="18260946" y="10287000"/>
                </a:lnTo>
                <a:lnTo>
                  <a:pt x="0" y="10287000"/>
                </a:lnTo>
                <a:lnTo>
                  <a:pt x="0" y="0"/>
                </a:lnTo>
                <a:close/>
              </a:path>
            </a:pathLst>
          </a:custGeom>
          <a:blipFill>
            <a:blip r:embed="rId4"/>
            <a:stretch>
              <a:fillRect/>
            </a:stretch>
          </a:blipFill>
        </p:spPr>
        <p:txBody>
          <a:bodyPr/>
          <a:lstStyle/>
          <a:p>
            <a:endParaRPr lang="en-US"/>
          </a:p>
        </p:txBody>
      </p:sp>
      <p:sp>
        <p:nvSpPr>
          <p:cNvPr id="4" name="Freeform 4">
            <a:extLst>
              <a:ext uri="{FF2B5EF4-FFF2-40B4-BE49-F238E27FC236}">
                <a16:creationId xmlns:a16="http://schemas.microsoft.com/office/drawing/2014/main" id="{06179CF0-BBF7-BB62-2BB2-BF5EEAC61B4B}"/>
              </a:ext>
            </a:extLst>
          </p:cNvPr>
          <p:cNvSpPr/>
          <p:nvPr/>
        </p:nvSpPr>
        <p:spPr>
          <a:xfrm rot="-10774085" flipH="1" flipV="1">
            <a:off x="-1499127" y="-848076"/>
            <a:ext cx="7513325" cy="6627742"/>
          </a:xfrm>
          <a:custGeom>
            <a:avLst/>
            <a:gdLst/>
            <a:ahLst/>
            <a:cxnLst/>
            <a:rect l="l" t="t" r="r" b="b"/>
            <a:pathLst>
              <a:path w="7513325" h="6627742">
                <a:moveTo>
                  <a:pt x="7513325" y="6627742"/>
                </a:moveTo>
                <a:lnTo>
                  <a:pt x="0" y="6627742"/>
                </a:lnTo>
                <a:lnTo>
                  <a:pt x="0" y="0"/>
                </a:lnTo>
                <a:lnTo>
                  <a:pt x="7513325" y="0"/>
                </a:lnTo>
                <a:lnTo>
                  <a:pt x="7513325" y="6627742"/>
                </a:lnTo>
                <a:close/>
              </a:path>
            </a:pathLst>
          </a:custGeom>
          <a:blipFill>
            <a:blip r:embed="rId5"/>
            <a:stretch>
              <a:fillRect/>
            </a:stretch>
          </a:blipFill>
        </p:spPr>
        <p:txBody>
          <a:bodyPr/>
          <a:lstStyle/>
          <a:p>
            <a:endParaRPr lang="en-US"/>
          </a:p>
        </p:txBody>
      </p:sp>
      <p:sp>
        <p:nvSpPr>
          <p:cNvPr id="5" name="Freeform 5">
            <a:extLst>
              <a:ext uri="{FF2B5EF4-FFF2-40B4-BE49-F238E27FC236}">
                <a16:creationId xmlns:a16="http://schemas.microsoft.com/office/drawing/2014/main" id="{287A1A0E-3A88-53F8-8842-A31774536CF4}"/>
              </a:ext>
            </a:extLst>
          </p:cNvPr>
          <p:cNvSpPr/>
          <p:nvPr/>
        </p:nvSpPr>
        <p:spPr>
          <a:xfrm rot="-10799767" flipV="1">
            <a:off x="14006237" y="6980245"/>
            <a:ext cx="4635655" cy="4556111"/>
          </a:xfrm>
          <a:custGeom>
            <a:avLst/>
            <a:gdLst/>
            <a:ahLst/>
            <a:cxnLst/>
            <a:rect l="l" t="t" r="r" b="b"/>
            <a:pathLst>
              <a:path w="4635655" h="4556111">
                <a:moveTo>
                  <a:pt x="0" y="4556110"/>
                </a:moveTo>
                <a:lnTo>
                  <a:pt x="4635654" y="4556110"/>
                </a:lnTo>
                <a:lnTo>
                  <a:pt x="4635654" y="0"/>
                </a:lnTo>
                <a:lnTo>
                  <a:pt x="0" y="0"/>
                </a:lnTo>
                <a:lnTo>
                  <a:pt x="0" y="4556110"/>
                </a:lnTo>
                <a:close/>
              </a:path>
            </a:pathLst>
          </a:custGeom>
          <a:blipFill>
            <a:blip r:embed="rId6"/>
            <a:stretch>
              <a:fillRect/>
            </a:stretch>
          </a:blipFill>
        </p:spPr>
        <p:txBody>
          <a:bodyPr/>
          <a:lstStyle/>
          <a:p>
            <a:endParaRPr lang="en-US"/>
          </a:p>
        </p:txBody>
      </p:sp>
      <p:sp>
        <p:nvSpPr>
          <p:cNvPr id="6" name="TextBox 6">
            <a:extLst>
              <a:ext uri="{FF2B5EF4-FFF2-40B4-BE49-F238E27FC236}">
                <a16:creationId xmlns:a16="http://schemas.microsoft.com/office/drawing/2014/main" id="{E0058C94-84CB-9F70-5D88-401B3073CFAA}"/>
              </a:ext>
            </a:extLst>
          </p:cNvPr>
          <p:cNvSpPr txBox="1"/>
          <p:nvPr/>
        </p:nvSpPr>
        <p:spPr>
          <a:xfrm>
            <a:off x="2321110" y="3339697"/>
            <a:ext cx="13719271" cy="4256037"/>
          </a:xfrm>
          <a:prstGeom prst="rect">
            <a:avLst/>
          </a:prstGeom>
        </p:spPr>
        <p:txBody>
          <a:bodyPr lIns="0" tIns="0" rIns="0" bIns="0" rtlCol="0" anchor="t">
            <a:spAutoFit/>
          </a:bodyPr>
          <a:lstStyle/>
          <a:p>
            <a:pPr marL="571500" indent="-571500">
              <a:lnSpc>
                <a:spcPts val="5599"/>
              </a:lnSpc>
              <a:buFont typeface="Arial" panose="020B0604020202020204" pitchFamily="34" charset="0"/>
              <a:buChar char="•"/>
            </a:pPr>
            <a:r>
              <a:rPr lang="en-US" sz="3999" b="1" dirty="0">
                <a:solidFill>
                  <a:srgbClr val="000000"/>
                </a:solidFill>
                <a:latin typeface="Montserrat Semi-Bold Bold"/>
                <a:ea typeface="Montserrat Semi-Bold Bold"/>
                <a:cs typeface="Montserrat Semi-Bold Bold"/>
                <a:sym typeface="Montserrat Semi-Bold Bold"/>
              </a:rPr>
              <a:t>Releases are deployable software iterations you can package and make available for a wider audience to download and use.</a:t>
            </a:r>
          </a:p>
          <a:p>
            <a:pPr marL="571500" indent="-571500">
              <a:lnSpc>
                <a:spcPts val="5599"/>
              </a:lnSpc>
              <a:buFont typeface="Arial" panose="020B0604020202020204" pitchFamily="34" charset="0"/>
              <a:buChar char="•"/>
            </a:pPr>
            <a:endParaRPr lang="en-US" sz="3999" b="1" dirty="0">
              <a:solidFill>
                <a:srgbClr val="000000"/>
              </a:solidFill>
              <a:latin typeface="Montserrat Semi-Bold Bold"/>
              <a:ea typeface="Montserrat Semi-Bold Bold"/>
              <a:cs typeface="Montserrat Semi-Bold Bold"/>
              <a:sym typeface="Montserrat Semi-Bold Bold"/>
            </a:endParaRPr>
          </a:p>
          <a:p>
            <a:pPr marL="571500" indent="-571500">
              <a:lnSpc>
                <a:spcPts val="5599"/>
              </a:lnSpc>
              <a:buFont typeface="Arial" panose="020B0604020202020204" pitchFamily="34" charset="0"/>
              <a:buChar char="•"/>
            </a:pPr>
            <a:r>
              <a:rPr lang="en-US" sz="3999" b="1" dirty="0">
                <a:solidFill>
                  <a:srgbClr val="000000"/>
                </a:solidFill>
                <a:latin typeface="Montserrat Semi-Bold Bold"/>
                <a:ea typeface="Montserrat Semi-Bold Bold"/>
                <a:cs typeface="Montserrat Semi-Bold Bold"/>
                <a:sym typeface="Montserrat Semi-Bold Bold"/>
              </a:rPr>
              <a:t>Releases are based on Git tags, which mark a specific point in your repository's history. </a:t>
            </a:r>
          </a:p>
        </p:txBody>
      </p:sp>
      <p:sp>
        <p:nvSpPr>
          <p:cNvPr id="9" name="TextBox 9">
            <a:extLst>
              <a:ext uri="{FF2B5EF4-FFF2-40B4-BE49-F238E27FC236}">
                <a16:creationId xmlns:a16="http://schemas.microsoft.com/office/drawing/2014/main" id="{9A88EB33-46B3-A9AC-4F0A-B75FD11E9256}"/>
              </a:ext>
            </a:extLst>
          </p:cNvPr>
          <p:cNvSpPr txBox="1"/>
          <p:nvPr/>
        </p:nvSpPr>
        <p:spPr>
          <a:xfrm>
            <a:off x="2971800" y="1088917"/>
            <a:ext cx="12344400" cy="1025922"/>
          </a:xfrm>
          <a:prstGeom prst="rect">
            <a:avLst/>
          </a:prstGeom>
        </p:spPr>
        <p:txBody>
          <a:bodyPr wrap="square" lIns="0" tIns="0" rIns="0" bIns="0" rtlCol="0" anchor="t">
            <a:spAutoFit/>
          </a:bodyPr>
          <a:lstStyle/>
          <a:p>
            <a:pPr algn="ctr">
              <a:lnSpc>
                <a:spcPts val="8000"/>
              </a:lnSpc>
            </a:pPr>
            <a:r>
              <a:rPr lang="en-US" sz="8000" b="1" dirty="0">
                <a:solidFill>
                  <a:srgbClr val="282828"/>
                </a:solidFill>
                <a:latin typeface="Montserrat Extra-Bold Bold"/>
                <a:ea typeface="Montserrat Extra-Bold Bold"/>
                <a:cs typeface="Montserrat Extra-Bold Bold"/>
                <a:sym typeface="Montserrat Extra-Bold Bold"/>
              </a:rPr>
              <a:t>Releases / Tags</a:t>
            </a:r>
          </a:p>
        </p:txBody>
      </p:sp>
    </p:spTree>
    <p:extLst>
      <p:ext uri="{BB962C8B-B14F-4D97-AF65-F5344CB8AC3E}">
        <p14:creationId xmlns:p14="http://schemas.microsoft.com/office/powerpoint/2010/main" val="34125839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C7916-B376-5D9C-F616-67E1E8DD1AE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DC81B56-0EF8-ADD3-2F4E-0C7E20CC472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dirty="0"/>
          </a:p>
        </p:txBody>
      </p:sp>
      <p:sp>
        <p:nvSpPr>
          <p:cNvPr id="3" name="Freeform 3">
            <a:extLst>
              <a:ext uri="{FF2B5EF4-FFF2-40B4-BE49-F238E27FC236}">
                <a16:creationId xmlns:a16="http://schemas.microsoft.com/office/drawing/2014/main" id="{019C09DC-34A6-7703-9824-A0A4705705F9}"/>
              </a:ext>
            </a:extLst>
          </p:cNvPr>
          <p:cNvSpPr/>
          <p:nvPr/>
        </p:nvSpPr>
        <p:spPr>
          <a:xfrm rot="-10774085" flipH="1">
            <a:off x="-1595393" y="5427747"/>
            <a:ext cx="7513325" cy="6627742"/>
          </a:xfrm>
          <a:custGeom>
            <a:avLst/>
            <a:gdLst/>
            <a:ahLst/>
            <a:cxnLst/>
            <a:rect l="l" t="t" r="r" b="b"/>
            <a:pathLst>
              <a:path w="7513325" h="6627742">
                <a:moveTo>
                  <a:pt x="7513325" y="0"/>
                </a:moveTo>
                <a:lnTo>
                  <a:pt x="0" y="0"/>
                </a:lnTo>
                <a:lnTo>
                  <a:pt x="0" y="6627742"/>
                </a:lnTo>
                <a:lnTo>
                  <a:pt x="7513325" y="6627742"/>
                </a:lnTo>
                <a:lnTo>
                  <a:pt x="7513325" y="0"/>
                </a:lnTo>
                <a:close/>
              </a:path>
            </a:pathLst>
          </a:custGeom>
          <a:blipFill>
            <a:blip r:embed="rId4"/>
            <a:stretch>
              <a:fillRect/>
            </a:stretch>
          </a:blipFill>
        </p:spPr>
        <p:txBody>
          <a:bodyPr/>
          <a:lstStyle/>
          <a:p>
            <a:endParaRPr lang="en-US"/>
          </a:p>
        </p:txBody>
      </p:sp>
      <p:sp>
        <p:nvSpPr>
          <p:cNvPr id="4" name="Freeform 4">
            <a:extLst>
              <a:ext uri="{FF2B5EF4-FFF2-40B4-BE49-F238E27FC236}">
                <a16:creationId xmlns:a16="http://schemas.microsoft.com/office/drawing/2014/main" id="{E846CC31-29F6-126E-C891-CE9E2E9CC8A6}"/>
              </a:ext>
            </a:extLst>
          </p:cNvPr>
          <p:cNvSpPr/>
          <p:nvPr/>
        </p:nvSpPr>
        <p:spPr>
          <a:xfrm rot="-10774085">
            <a:off x="12258427" y="5581932"/>
            <a:ext cx="7513325" cy="6627742"/>
          </a:xfrm>
          <a:custGeom>
            <a:avLst/>
            <a:gdLst/>
            <a:ahLst/>
            <a:cxnLst/>
            <a:rect l="l" t="t" r="r" b="b"/>
            <a:pathLst>
              <a:path w="7513325" h="6627742">
                <a:moveTo>
                  <a:pt x="0" y="0"/>
                </a:moveTo>
                <a:lnTo>
                  <a:pt x="7513325" y="0"/>
                </a:lnTo>
                <a:lnTo>
                  <a:pt x="7513325" y="6627741"/>
                </a:lnTo>
                <a:lnTo>
                  <a:pt x="0" y="6627741"/>
                </a:lnTo>
                <a:lnTo>
                  <a:pt x="0" y="0"/>
                </a:lnTo>
                <a:close/>
              </a:path>
            </a:pathLst>
          </a:custGeom>
          <a:blipFill>
            <a:blip r:embed="rId4"/>
            <a:stretch>
              <a:fillRect/>
            </a:stretch>
          </a:blipFill>
        </p:spPr>
        <p:txBody>
          <a:bodyPr/>
          <a:lstStyle/>
          <a:p>
            <a:endParaRPr lang="en-US"/>
          </a:p>
        </p:txBody>
      </p:sp>
      <p:sp>
        <p:nvSpPr>
          <p:cNvPr id="5" name="Freeform 5">
            <a:extLst>
              <a:ext uri="{FF2B5EF4-FFF2-40B4-BE49-F238E27FC236}">
                <a16:creationId xmlns:a16="http://schemas.microsoft.com/office/drawing/2014/main" id="{67420916-0A22-801F-AEC7-97EB9AD5E5E4}"/>
              </a:ext>
            </a:extLst>
          </p:cNvPr>
          <p:cNvSpPr/>
          <p:nvPr/>
        </p:nvSpPr>
        <p:spPr>
          <a:xfrm>
            <a:off x="3715354" y="8662707"/>
            <a:ext cx="3429808" cy="1624293"/>
          </a:xfrm>
          <a:custGeom>
            <a:avLst/>
            <a:gdLst/>
            <a:ahLst/>
            <a:cxnLst/>
            <a:rect l="l" t="t" r="r" b="b"/>
            <a:pathLst>
              <a:path w="3429808" h="1624293">
                <a:moveTo>
                  <a:pt x="0" y="0"/>
                </a:moveTo>
                <a:lnTo>
                  <a:pt x="3429809" y="0"/>
                </a:lnTo>
                <a:lnTo>
                  <a:pt x="3429809" y="1624293"/>
                </a:lnTo>
                <a:lnTo>
                  <a:pt x="0" y="1624293"/>
                </a:lnTo>
                <a:lnTo>
                  <a:pt x="0" y="0"/>
                </a:lnTo>
                <a:close/>
              </a:path>
            </a:pathLst>
          </a:custGeom>
          <a:blipFill>
            <a:blip r:embed="rId5"/>
            <a:stretch>
              <a:fillRect/>
            </a:stretch>
          </a:blipFill>
        </p:spPr>
        <p:txBody>
          <a:bodyPr/>
          <a:lstStyle/>
          <a:p>
            <a:endParaRPr lang="en-US"/>
          </a:p>
        </p:txBody>
      </p:sp>
      <p:graphicFrame>
        <p:nvGraphicFramePr>
          <p:cNvPr id="6" name="Table 6">
            <a:extLst>
              <a:ext uri="{FF2B5EF4-FFF2-40B4-BE49-F238E27FC236}">
                <a16:creationId xmlns:a16="http://schemas.microsoft.com/office/drawing/2014/main" id="{A61A8BB1-FD9D-3470-816B-4C9DC0275A86}"/>
              </a:ext>
            </a:extLst>
          </p:cNvPr>
          <p:cNvGraphicFramePr>
            <a:graphicFrameLocks noGrp="1"/>
          </p:cNvGraphicFramePr>
          <p:nvPr/>
        </p:nvGraphicFramePr>
        <p:xfrm>
          <a:off x="-151995" y="-157221"/>
          <a:ext cx="18439995" cy="2794255"/>
        </p:xfrm>
        <a:graphic>
          <a:graphicData uri="http://schemas.openxmlformats.org/drawingml/2006/table">
            <a:tbl>
              <a:tblPr/>
              <a:tblGrid>
                <a:gridCol w="18439995">
                  <a:extLst>
                    <a:ext uri="{9D8B030D-6E8A-4147-A177-3AD203B41FA5}">
                      <a16:colId xmlns:a16="http://schemas.microsoft.com/office/drawing/2014/main" val="20000"/>
                    </a:ext>
                  </a:extLst>
                </a:gridCol>
              </a:tblGrid>
              <a:tr h="2794255">
                <a:tc>
                  <a:txBody>
                    <a:bodyPr/>
                    <a:lstStyle/>
                    <a:p>
                      <a:pPr algn="ctr">
                        <a:lnSpc>
                          <a:spcPts val="2519"/>
                        </a:lnSpc>
                        <a:defRPr/>
                      </a:pPr>
                      <a:endParaRPr lang="en-US" sz="1100" dirty="0"/>
                    </a:p>
                  </a:txBody>
                  <a:tcPr marL="253874" marR="253874" marT="253874" marB="253874"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BBF0F"/>
                    </a:solidFill>
                  </a:tcPr>
                </a:tc>
                <a:extLst>
                  <a:ext uri="{0D108BD9-81ED-4DB2-BD59-A6C34878D82A}">
                    <a16:rowId xmlns:a16="http://schemas.microsoft.com/office/drawing/2014/main" val="10000"/>
                  </a:ext>
                </a:extLst>
              </a:tr>
            </a:tbl>
          </a:graphicData>
        </a:graphic>
      </p:graphicFrame>
      <p:sp>
        <p:nvSpPr>
          <p:cNvPr id="7" name="Freeform 7">
            <a:extLst>
              <a:ext uri="{FF2B5EF4-FFF2-40B4-BE49-F238E27FC236}">
                <a16:creationId xmlns:a16="http://schemas.microsoft.com/office/drawing/2014/main" id="{7D03A9A9-523C-8660-F155-A4886F0BDDBD}"/>
              </a:ext>
            </a:extLst>
          </p:cNvPr>
          <p:cNvSpPr/>
          <p:nvPr/>
        </p:nvSpPr>
        <p:spPr>
          <a:xfrm rot="5400000">
            <a:off x="10016664" y="7888647"/>
            <a:ext cx="2055394" cy="4707211"/>
          </a:xfrm>
          <a:custGeom>
            <a:avLst/>
            <a:gdLst/>
            <a:ahLst/>
            <a:cxnLst/>
            <a:rect l="l" t="t" r="r" b="b"/>
            <a:pathLst>
              <a:path w="2055394" h="4707211">
                <a:moveTo>
                  <a:pt x="0" y="0"/>
                </a:moveTo>
                <a:lnTo>
                  <a:pt x="2055394" y="0"/>
                </a:lnTo>
                <a:lnTo>
                  <a:pt x="2055394" y="4707211"/>
                </a:lnTo>
                <a:lnTo>
                  <a:pt x="0" y="4707211"/>
                </a:lnTo>
                <a:lnTo>
                  <a:pt x="0" y="0"/>
                </a:lnTo>
                <a:close/>
              </a:path>
            </a:pathLst>
          </a:custGeom>
          <a:blipFill>
            <a:blip r:embed="rId6"/>
            <a:stretch>
              <a:fillRect t="-1357" b="-1357"/>
            </a:stretch>
          </a:blipFill>
        </p:spPr>
        <p:txBody>
          <a:bodyPr/>
          <a:lstStyle/>
          <a:p>
            <a:endParaRPr lang="en-US"/>
          </a:p>
        </p:txBody>
      </p:sp>
      <p:sp>
        <p:nvSpPr>
          <p:cNvPr id="8" name="Freeform 8">
            <a:extLst>
              <a:ext uri="{FF2B5EF4-FFF2-40B4-BE49-F238E27FC236}">
                <a16:creationId xmlns:a16="http://schemas.microsoft.com/office/drawing/2014/main" id="{F651D2AC-AD8F-5BA5-04C1-8359D05DDEC9}"/>
              </a:ext>
            </a:extLst>
          </p:cNvPr>
          <p:cNvSpPr/>
          <p:nvPr/>
        </p:nvSpPr>
        <p:spPr>
          <a:xfrm rot="2786755">
            <a:off x="7394488" y="8324586"/>
            <a:ext cx="1652263" cy="3924829"/>
          </a:xfrm>
          <a:custGeom>
            <a:avLst/>
            <a:gdLst/>
            <a:ahLst/>
            <a:cxnLst/>
            <a:rect l="l" t="t" r="r" b="b"/>
            <a:pathLst>
              <a:path w="1652263" h="3924829">
                <a:moveTo>
                  <a:pt x="0" y="0"/>
                </a:moveTo>
                <a:lnTo>
                  <a:pt x="1652263" y="0"/>
                </a:lnTo>
                <a:lnTo>
                  <a:pt x="1652263" y="3924828"/>
                </a:lnTo>
                <a:lnTo>
                  <a:pt x="0" y="3924828"/>
                </a:lnTo>
                <a:lnTo>
                  <a:pt x="0" y="0"/>
                </a:lnTo>
                <a:close/>
              </a:path>
            </a:pathLst>
          </a:custGeom>
          <a:blipFill>
            <a:blip r:embed="rId7"/>
            <a:stretch>
              <a:fillRect/>
            </a:stretch>
          </a:blipFill>
        </p:spPr>
        <p:txBody>
          <a:bodyPr/>
          <a:lstStyle/>
          <a:p>
            <a:endParaRPr lang="en-US"/>
          </a:p>
        </p:txBody>
      </p:sp>
      <p:sp>
        <p:nvSpPr>
          <p:cNvPr id="9" name="TextBox 9">
            <a:extLst>
              <a:ext uri="{FF2B5EF4-FFF2-40B4-BE49-F238E27FC236}">
                <a16:creationId xmlns:a16="http://schemas.microsoft.com/office/drawing/2014/main" id="{8966A12F-7ECE-DF03-BABC-D473541FFE7D}"/>
              </a:ext>
            </a:extLst>
          </p:cNvPr>
          <p:cNvSpPr txBox="1"/>
          <p:nvPr/>
        </p:nvSpPr>
        <p:spPr>
          <a:xfrm>
            <a:off x="1978552" y="997898"/>
            <a:ext cx="14330897" cy="1210241"/>
          </a:xfrm>
          <a:prstGeom prst="rect">
            <a:avLst/>
          </a:prstGeom>
        </p:spPr>
        <p:txBody>
          <a:bodyPr lIns="0" tIns="0" rIns="0" bIns="0" rtlCol="0" anchor="t">
            <a:spAutoFit/>
          </a:bodyPr>
          <a:lstStyle/>
          <a:p>
            <a:pPr algn="ctr">
              <a:lnSpc>
                <a:spcPts val="9086"/>
              </a:lnSpc>
            </a:pPr>
            <a:r>
              <a:rPr lang="en-US" sz="9086" b="1" dirty="0">
                <a:solidFill>
                  <a:srgbClr val="FFFFFF"/>
                </a:solidFill>
                <a:latin typeface="Montserrat Extra-Bold Bold"/>
                <a:ea typeface="Montserrat Extra-Bold Bold"/>
                <a:cs typeface="Montserrat Extra-Bold Bold"/>
                <a:sym typeface="Montserrat Extra-Bold Bold"/>
              </a:rPr>
              <a:t>ACTIVITY</a:t>
            </a:r>
          </a:p>
        </p:txBody>
      </p:sp>
      <p:sp>
        <p:nvSpPr>
          <p:cNvPr id="10" name="TextBox 10">
            <a:extLst>
              <a:ext uri="{FF2B5EF4-FFF2-40B4-BE49-F238E27FC236}">
                <a16:creationId xmlns:a16="http://schemas.microsoft.com/office/drawing/2014/main" id="{812DA253-9CB6-27FC-4672-42BE422E13FE}"/>
              </a:ext>
            </a:extLst>
          </p:cNvPr>
          <p:cNvSpPr txBox="1"/>
          <p:nvPr/>
        </p:nvSpPr>
        <p:spPr>
          <a:xfrm>
            <a:off x="2295818" y="4074728"/>
            <a:ext cx="13719271" cy="558358"/>
          </a:xfrm>
          <a:prstGeom prst="rect">
            <a:avLst/>
          </a:prstGeom>
        </p:spPr>
        <p:txBody>
          <a:bodyPr lIns="0" tIns="0" rIns="0" bIns="0" rtlCol="0" anchor="t">
            <a:spAutoFit/>
          </a:bodyPr>
          <a:lstStyle/>
          <a:p>
            <a:pPr algn="l">
              <a:lnSpc>
                <a:spcPts val="4899"/>
              </a:lnSpc>
            </a:pPr>
            <a:endParaRPr lang="en-US" sz="3499" dirty="0">
              <a:solidFill>
                <a:srgbClr val="000000"/>
              </a:solidFill>
              <a:latin typeface="Montserrat Classic"/>
              <a:ea typeface="Montserrat Classic"/>
              <a:cs typeface="Montserrat Classic"/>
              <a:sym typeface="Montserrat Classic"/>
            </a:endParaRPr>
          </a:p>
        </p:txBody>
      </p:sp>
      <p:sp>
        <p:nvSpPr>
          <p:cNvPr id="11" name="TextBox 11">
            <a:extLst>
              <a:ext uri="{FF2B5EF4-FFF2-40B4-BE49-F238E27FC236}">
                <a16:creationId xmlns:a16="http://schemas.microsoft.com/office/drawing/2014/main" id="{5E7A1B42-C10B-4E97-DDE1-B804B3543478}"/>
              </a:ext>
            </a:extLst>
          </p:cNvPr>
          <p:cNvSpPr txBox="1"/>
          <p:nvPr/>
        </p:nvSpPr>
        <p:spPr>
          <a:xfrm>
            <a:off x="2208366" y="2963639"/>
            <a:ext cx="13719271" cy="4369466"/>
          </a:xfrm>
          <a:prstGeom prst="rect">
            <a:avLst/>
          </a:prstGeom>
        </p:spPr>
        <p:txBody>
          <a:bodyPr lIns="0" tIns="0" rIns="0" bIns="0" rtlCol="0" anchor="t">
            <a:spAutoFit/>
          </a:bodyPr>
          <a:lstStyle/>
          <a:p>
            <a:pPr marL="457200" indent="-457200" algn="l">
              <a:lnSpc>
                <a:spcPct val="150000"/>
              </a:lnSpc>
              <a:buFont typeface="+mj-lt"/>
              <a:buAutoNum type="arabicPeriod"/>
            </a:pPr>
            <a:r>
              <a:rPr lang="en-US" sz="2400" b="1" dirty="0">
                <a:solidFill>
                  <a:srgbClr val="000000"/>
                </a:solidFill>
                <a:latin typeface="Montserrat Semi-Bold Bold"/>
                <a:ea typeface="Montserrat Semi-Bold Bold"/>
                <a:cs typeface="Montserrat Semi-Bold Bold"/>
                <a:sym typeface="Montserrat Semi-Bold Bold"/>
              </a:rPr>
              <a:t>Setup a working git directory containing two new text files, and an available GitHub repository. Push these text files into this GitHub repository.</a:t>
            </a:r>
          </a:p>
          <a:p>
            <a:pPr marL="457200" indent="-457200" algn="l">
              <a:lnSpc>
                <a:spcPct val="150000"/>
              </a:lnSpc>
              <a:buFont typeface="+mj-lt"/>
              <a:buAutoNum type="arabicPeriod"/>
            </a:pPr>
            <a:r>
              <a:rPr lang="en-US" sz="2400" b="1" dirty="0">
                <a:solidFill>
                  <a:srgbClr val="000000"/>
                </a:solidFill>
                <a:latin typeface="Montserrat Semi-Bold Bold"/>
                <a:ea typeface="Montserrat Semi-Bold Bold"/>
                <a:cs typeface="Montserrat Semi-Bold Bold"/>
                <a:sym typeface="Montserrat Semi-Bold Bold"/>
              </a:rPr>
              <a:t>Make some changes onto the text files from your GitHub repository, then make sure that these remote changes will also reflect on your local working directory.</a:t>
            </a:r>
          </a:p>
          <a:p>
            <a:pPr marL="457200" indent="-457200" algn="l">
              <a:lnSpc>
                <a:spcPct val="150000"/>
              </a:lnSpc>
              <a:buFont typeface="+mj-lt"/>
              <a:buAutoNum type="arabicPeriod"/>
            </a:pPr>
            <a:r>
              <a:rPr lang="en-US" sz="2400" b="1" dirty="0">
                <a:solidFill>
                  <a:srgbClr val="000000"/>
                </a:solidFill>
                <a:latin typeface="Montserrat Semi-Bold Bold"/>
                <a:ea typeface="Montserrat Semi-Bold Bold"/>
                <a:cs typeface="Montserrat Semi-Bold Bold"/>
                <a:sym typeface="Montserrat Semi-Bold Bold"/>
              </a:rPr>
              <a:t>Fork joshuacuesta13/bootcamp, add a new text file after you clone it from your local machine, then create a pull request adding the new commit on the main branch with your surname as filename.</a:t>
            </a:r>
          </a:p>
          <a:p>
            <a:pPr marL="457200" indent="-457200" algn="l">
              <a:lnSpc>
                <a:spcPct val="150000"/>
              </a:lnSpc>
              <a:buFont typeface="+mj-lt"/>
              <a:buAutoNum type="arabicPeriod"/>
            </a:pPr>
            <a:r>
              <a:rPr lang="en-US" sz="2400" b="1" dirty="0">
                <a:solidFill>
                  <a:srgbClr val="000000"/>
                </a:solidFill>
                <a:latin typeface="Montserrat Semi-Bold Bold"/>
                <a:ea typeface="Montserrat Semi-Bold Bold"/>
                <a:cs typeface="Montserrat Semi-Bold Bold"/>
                <a:sym typeface="Montserrat Semi-Bold Bold"/>
              </a:rPr>
              <a:t>Create a tag named version1.0 on the forked repository from (3)</a:t>
            </a:r>
          </a:p>
        </p:txBody>
      </p:sp>
    </p:spTree>
    <p:extLst>
      <p:ext uri="{BB962C8B-B14F-4D97-AF65-F5344CB8AC3E}">
        <p14:creationId xmlns:p14="http://schemas.microsoft.com/office/powerpoint/2010/main" val="41984236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dirty="0"/>
          </a:p>
        </p:txBody>
      </p:sp>
      <p:sp>
        <p:nvSpPr>
          <p:cNvPr id="3" name="Freeform 3"/>
          <p:cNvSpPr/>
          <p:nvPr/>
        </p:nvSpPr>
        <p:spPr>
          <a:xfrm rot="-10800000" flipH="1">
            <a:off x="-365760" y="-246364"/>
            <a:ext cx="7359429" cy="2550128"/>
          </a:xfrm>
          <a:custGeom>
            <a:avLst/>
            <a:gdLst/>
            <a:ahLst/>
            <a:cxnLst/>
            <a:rect l="l" t="t" r="r" b="b"/>
            <a:pathLst>
              <a:path w="7359429" h="2550128">
                <a:moveTo>
                  <a:pt x="7359429" y="0"/>
                </a:moveTo>
                <a:lnTo>
                  <a:pt x="0" y="0"/>
                </a:lnTo>
                <a:lnTo>
                  <a:pt x="0" y="2550128"/>
                </a:lnTo>
                <a:lnTo>
                  <a:pt x="7359429" y="2550128"/>
                </a:lnTo>
                <a:lnTo>
                  <a:pt x="7359429" y="0"/>
                </a:lnTo>
                <a:close/>
              </a:path>
            </a:pathLst>
          </a:custGeom>
          <a:blipFill>
            <a:blip r:embed="rId3"/>
            <a:stretch>
              <a:fillRect/>
            </a:stretch>
          </a:blipFill>
        </p:spPr>
        <p:txBody>
          <a:bodyPr/>
          <a:lstStyle/>
          <a:p>
            <a:endParaRPr lang="en-US"/>
          </a:p>
        </p:txBody>
      </p:sp>
      <p:sp>
        <p:nvSpPr>
          <p:cNvPr id="4" name="Freeform 4"/>
          <p:cNvSpPr/>
          <p:nvPr/>
        </p:nvSpPr>
        <p:spPr>
          <a:xfrm rot="-10800000" flipH="1">
            <a:off x="11194941" y="0"/>
            <a:ext cx="7093059" cy="10287000"/>
          </a:xfrm>
          <a:custGeom>
            <a:avLst/>
            <a:gdLst/>
            <a:ahLst/>
            <a:cxnLst/>
            <a:rect l="l" t="t" r="r" b="b"/>
            <a:pathLst>
              <a:path w="7093059" h="10287000">
                <a:moveTo>
                  <a:pt x="7093059" y="0"/>
                </a:moveTo>
                <a:lnTo>
                  <a:pt x="0" y="0"/>
                </a:lnTo>
                <a:lnTo>
                  <a:pt x="0" y="10287000"/>
                </a:lnTo>
                <a:lnTo>
                  <a:pt x="7093059" y="10287000"/>
                </a:lnTo>
                <a:lnTo>
                  <a:pt x="7093059" y="0"/>
                </a:lnTo>
                <a:close/>
              </a:path>
            </a:pathLst>
          </a:custGeom>
          <a:blipFill>
            <a:blip r:embed="rId4"/>
            <a:stretch>
              <a:fillRect t="-13940" r="-4518"/>
            </a:stretch>
          </a:blipFill>
        </p:spPr>
        <p:txBody>
          <a:bodyPr/>
          <a:lstStyle/>
          <a:p>
            <a:endParaRPr lang="en-US"/>
          </a:p>
        </p:txBody>
      </p:sp>
      <p:sp>
        <p:nvSpPr>
          <p:cNvPr id="5" name="TextBox 5"/>
          <p:cNvSpPr txBox="1"/>
          <p:nvPr/>
        </p:nvSpPr>
        <p:spPr>
          <a:xfrm>
            <a:off x="2885702" y="2993267"/>
            <a:ext cx="9196639" cy="923330"/>
          </a:xfrm>
          <a:prstGeom prst="rect">
            <a:avLst/>
          </a:prstGeom>
        </p:spPr>
        <p:txBody>
          <a:bodyPr lIns="0" tIns="0" rIns="0" bIns="0" rtlCol="0" anchor="t">
            <a:spAutoFit/>
          </a:bodyPr>
          <a:lstStyle/>
          <a:p>
            <a:pPr algn="l">
              <a:lnSpc>
                <a:spcPts val="7200"/>
              </a:lnSpc>
              <a:spcBef>
                <a:spcPct val="0"/>
              </a:spcBef>
            </a:pPr>
            <a:r>
              <a:rPr lang="en-US" sz="7200" b="1" dirty="0">
                <a:solidFill>
                  <a:srgbClr val="282828"/>
                </a:solidFill>
                <a:latin typeface="Montserrat Extra-Bold Bold"/>
                <a:ea typeface="Montserrat Extra-Bold Bold"/>
                <a:cs typeface="Montserrat Extra-Bold Bold"/>
                <a:sym typeface="Montserrat Extra-Bold Bold"/>
              </a:rPr>
              <a:t>References</a:t>
            </a:r>
          </a:p>
        </p:txBody>
      </p:sp>
      <p:sp>
        <p:nvSpPr>
          <p:cNvPr id="6" name="TextBox 6"/>
          <p:cNvSpPr txBox="1"/>
          <p:nvPr/>
        </p:nvSpPr>
        <p:spPr>
          <a:xfrm>
            <a:off x="2885702" y="4443373"/>
            <a:ext cx="6563098" cy="3141886"/>
          </a:xfrm>
          <a:prstGeom prst="rect">
            <a:avLst/>
          </a:prstGeom>
        </p:spPr>
        <p:txBody>
          <a:bodyPr wrap="square" lIns="0" tIns="0" rIns="0" bIns="0" rtlCol="0" anchor="t">
            <a:spAutoFit/>
          </a:bodyPr>
          <a:lstStyle/>
          <a:p>
            <a:pPr algn="just">
              <a:lnSpc>
                <a:spcPts val="3498"/>
              </a:lnSpc>
              <a:spcBef>
                <a:spcPct val="0"/>
              </a:spcBef>
            </a:pPr>
            <a:r>
              <a:rPr lang="en-US" sz="3498" dirty="0">
                <a:solidFill>
                  <a:srgbClr val="000000"/>
                </a:solidFill>
                <a:latin typeface="Montserrat Classic"/>
                <a:ea typeface="Montserrat Classic"/>
                <a:cs typeface="Montserrat Classic"/>
                <a:sym typeface="Montserrat Classic"/>
                <a:hlinkClick r:id="rId5"/>
              </a:rPr>
              <a:t>https://www.w3schools.com/git/default.asp</a:t>
            </a:r>
            <a:endParaRPr lang="en-US" sz="3498" dirty="0">
              <a:solidFill>
                <a:srgbClr val="000000"/>
              </a:solidFill>
              <a:latin typeface="Montserrat Classic"/>
              <a:ea typeface="Montserrat Classic"/>
              <a:cs typeface="Montserrat Classic"/>
              <a:sym typeface="Montserrat Classic"/>
            </a:endParaRPr>
          </a:p>
          <a:p>
            <a:pPr algn="just">
              <a:lnSpc>
                <a:spcPts val="3498"/>
              </a:lnSpc>
              <a:spcBef>
                <a:spcPct val="0"/>
              </a:spcBef>
            </a:pPr>
            <a:r>
              <a:rPr lang="en-US" sz="3498" dirty="0">
                <a:solidFill>
                  <a:srgbClr val="000000"/>
                </a:solidFill>
                <a:latin typeface="Montserrat Classic"/>
                <a:ea typeface="Montserrat Classic"/>
                <a:cs typeface="Montserrat Classic"/>
                <a:sym typeface="Montserrat Classic"/>
                <a:hlinkClick r:id="rId6"/>
              </a:rPr>
              <a:t>https://www.gitkraken.com/learn/git</a:t>
            </a:r>
            <a:endParaRPr lang="en-US" sz="3498" dirty="0">
              <a:solidFill>
                <a:srgbClr val="000000"/>
              </a:solidFill>
              <a:latin typeface="Montserrat Classic"/>
              <a:ea typeface="Montserrat Classic"/>
              <a:cs typeface="Montserrat Classic"/>
              <a:sym typeface="Montserrat Classic"/>
            </a:endParaRPr>
          </a:p>
          <a:p>
            <a:pPr algn="just">
              <a:lnSpc>
                <a:spcPts val="3498"/>
              </a:lnSpc>
              <a:spcBef>
                <a:spcPct val="0"/>
              </a:spcBef>
            </a:pPr>
            <a:r>
              <a:rPr lang="en-US" sz="3498" dirty="0">
                <a:solidFill>
                  <a:srgbClr val="000000"/>
                </a:solidFill>
                <a:latin typeface="Montserrat Classic"/>
                <a:ea typeface="Montserrat Classic"/>
                <a:cs typeface="Montserrat Classic"/>
                <a:sym typeface="Montserrat Classic"/>
                <a:hlinkClick r:id="rId7"/>
              </a:rPr>
              <a:t>https://www.simplilearn.com/tutorials/git-tutorial/what-is-git</a:t>
            </a:r>
            <a:endParaRPr lang="en-US" sz="3498" dirty="0">
              <a:solidFill>
                <a:srgbClr val="000000"/>
              </a:solidFill>
              <a:latin typeface="Montserrat Classic"/>
              <a:ea typeface="Montserrat Classic"/>
              <a:cs typeface="Montserrat Classic"/>
              <a:sym typeface="Montserrat Classic"/>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96AC7-4B3C-89FF-98D9-7956B799210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5EB4452-66E7-92D6-E027-F9B49AFEB94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3" name="Freeform 3">
            <a:extLst>
              <a:ext uri="{FF2B5EF4-FFF2-40B4-BE49-F238E27FC236}">
                <a16:creationId xmlns:a16="http://schemas.microsoft.com/office/drawing/2014/main" id="{03DF0325-7D6B-28EB-E2B9-2E38401D6BC6}"/>
              </a:ext>
            </a:extLst>
          </p:cNvPr>
          <p:cNvSpPr/>
          <p:nvPr/>
        </p:nvSpPr>
        <p:spPr>
          <a:xfrm>
            <a:off x="13527" y="0"/>
            <a:ext cx="18260947" cy="10287000"/>
          </a:xfrm>
          <a:custGeom>
            <a:avLst/>
            <a:gdLst/>
            <a:ahLst/>
            <a:cxnLst/>
            <a:rect l="l" t="t" r="r" b="b"/>
            <a:pathLst>
              <a:path w="18260947" h="10287000">
                <a:moveTo>
                  <a:pt x="0" y="0"/>
                </a:moveTo>
                <a:lnTo>
                  <a:pt x="18260946" y="0"/>
                </a:lnTo>
                <a:lnTo>
                  <a:pt x="18260946" y="10287000"/>
                </a:lnTo>
                <a:lnTo>
                  <a:pt x="0" y="10287000"/>
                </a:lnTo>
                <a:lnTo>
                  <a:pt x="0" y="0"/>
                </a:lnTo>
                <a:close/>
              </a:path>
            </a:pathLst>
          </a:custGeom>
          <a:blipFill>
            <a:blip r:embed="rId4"/>
            <a:stretch>
              <a:fillRect/>
            </a:stretch>
          </a:blipFill>
        </p:spPr>
        <p:txBody>
          <a:bodyPr/>
          <a:lstStyle/>
          <a:p>
            <a:endParaRPr lang="en-US"/>
          </a:p>
        </p:txBody>
      </p:sp>
      <p:sp>
        <p:nvSpPr>
          <p:cNvPr id="4" name="Freeform 4">
            <a:extLst>
              <a:ext uri="{FF2B5EF4-FFF2-40B4-BE49-F238E27FC236}">
                <a16:creationId xmlns:a16="http://schemas.microsoft.com/office/drawing/2014/main" id="{7A3E530E-F1C7-00BB-15B8-69ADA6CF7040}"/>
              </a:ext>
            </a:extLst>
          </p:cNvPr>
          <p:cNvSpPr/>
          <p:nvPr/>
        </p:nvSpPr>
        <p:spPr>
          <a:xfrm rot="-10774085" flipH="1" flipV="1">
            <a:off x="-1499127" y="-848076"/>
            <a:ext cx="7513325" cy="6627742"/>
          </a:xfrm>
          <a:custGeom>
            <a:avLst/>
            <a:gdLst/>
            <a:ahLst/>
            <a:cxnLst/>
            <a:rect l="l" t="t" r="r" b="b"/>
            <a:pathLst>
              <a:path w="7513325" h="6627742">
                <a:moveTo>
                  <a:pt x="7513325" y="6627742"/>
                </a:moveTo>
                <a:lnTo>
                  <a:pt x="0" y="6627742"/>
                </a:lnTo>
                <a:lnTo>
                  <a:pt x="0" y="0"/>
                </a:lnTo>
                <a:lnTo>
                  <a:pt x="7513325" y="0"/>
                </a:lnTo>
                <a:lnTo>
                  <a:pt x="7513325" y="6627742"/>
                </a:lnTo>
                <a:close/>
              </a:path>
            </a:pathLst>
          </a:custGeom>
          <a:blipFill>
            <a:blip r:embed="rId5"/>
            <a:stretch>
              <a:fillRect/>
            </a:stretch>
          </a:blipFill>
        </p:spPr>
        <p:txBody>
          <a:bodyPr/>
          <a:lstStyle/>
          <a:p>
            <a:endParaRPr lang="en-US"/>
          </a:p>
        </p:txBody>
      </p:sp>
      <p:sp>
        <p:nvSpPr>
          <p:cNvPr id="5" name="Freeform 5">
            <a:extLst>
              <a:ext uri="{FF2B5EF4-FFF2-40B4-BE49-F238E27FC236}">
                <a16:creationId xmlns:a16="http://schemas.microsoft.com/office/drawing/2014/main" id="{4FEE4BDC-BBDE-3931-E4AD-2ACD7EE33F67}"/>
              </a:ext>
            </a:extLst>
          </p:cNvPr>
          <p:cNvSpPr/>
          <p:nvPr/>
        </p:nvSpPr>
        <p:spPr>
          <a:xfrm rot="-10799767" flipV="1">
            <a:off x="14006237" y="6980245"/>
            <a:ext cx="4635655" cy="4556111"/>
          </a:xfrm>
          <a:custGeom>
            <a:avLst/>
            <a:gdLst/>
            <a:ahLst/>
            <a:cxnLst/>
            <a:rect l="l" t="t" r="r" b="b"/>
            <a:pathLst>
              <a:path w="4635655" h="4556111">
                <a:moveTo>
                  <a:pt x="0" y="4556110"/>
                </a:moveTo>
                <a:lnTo>
                  <a:pt x="4635654" y="4556110"/>
                </a:lnTo>
                <a:lnTo>
                  <a:pt x="4635654" y="0"/>
                </a:lnTo>
                <a:lnTo>
                  <a:pt x="0" y="0"/>
                </a:lnTo>
                <a:lnTo>
                  <a:pt x="0" y="4556110"/>
                </a:lnTo>
                <a:close/>
              </a:path>
            </a:pathLst>
          </a:custGeom>
          <a:blipFill>
            <a:blip r:embed="rId6"/>
            <a:stretch>
              <a:fillRect/>
            </a:stretch>
          </a:blipFill>
        </p:spPr>
        <p:txBody>
          <a:bodyPr/>
          <a:lstStyle/>
          <a:p>
            <a:endParaRPr lang="en-US"/>
          </a:p>
        </p:txBody>
      </p:sp>
      <p:sp>
        <p:nvSpPr>
          <p:cNvPr id="6" name="TextBox 6">
            <a:extLst>
              <a:ext uri="{FF2B5EF4-FFF2-40B4-BE49-F238E27FC236}">
                <a16:creationId xmlns:a16="http://schemas.microsoft.com/office/drawing/2014/main" id="{05576BC6-7A9B-BF36-A3C6-52A89D9B8488}"/>
              </a:ext>
            </a:extLst>
          </p:cNvPr>
          <p:cNvSpPr txBox="1"/>
          <p:nvPr/>
        </p:nvSpPr>
        <p:spPr>
          <a:xfrm>
            <a:off x="2074965" y="3013212"/>
            <a:ext cx="13719271" cy="4256037"/>
          </a:xfrm>
          <a:prstGeom prst="rect">
            <a:avLst/>
          </a:prstGeom>
        </p:spPr>
        <p:txBody>
          <a:bodyPr lIns="0" tIns="0" rIns="0" bIns="0" rtlCol="0" anchor="t">
            <a:spAutoFit/>
          </a:bodyPr>
          <a:lstStyle/>
          <a:p>
            <a:pPr>
              <a:lnSpc>
                <a:spcPts val="5599"/>
              </a:lnSpc>
            </a:pPr>
            <a:r>
              <a:rPr lang="en-US" sz="3999" b="1" dirty="0">
                <a:solidFill>
                  <a:srgbClr val="000000"/>
                </a:solidFill>
                <a:latin typeface="Montserrat Semi-Bold Bold"/>
                <a:ea typeface="Montserrat Semi-Bold Bold"/>
                <a:cs typeface="Montserrat Semi-Bold Bold"/>
                <a:sym typeface="Montserrat Semi-Bold Bold"/>
              </a:rPr>
              <a:t>Git is a popular version control system. </a:t>
            </a:r>
          </a:p>
          <a:p>
            <a:pPr>
              <a:lnSpc>
                <a:spcPts val="5599"/>
              </a:lnSpc>
            </a:pPr>
            <a:endParaRPr lang="en-US" sz="3999" b="1" dirty="0">
              <a:solidFill>
                <a:srgbClr val="000000"/>
              </a:solidFill>
              <a:latin typeface="Montserrat Semi-Bold Bold"/>
              <a:ea typeface="Montserrat Semi-Bold Bold"/>
              <a:cs typeface="Montserrat Semi-Bold Bold"/>
              <a:sym typeface="Montserrat Semi-Bold Bold"/>
            </a:endParaRPr>
          </a:p>
          <a:p>
            <a:pPr>
              <a:lnSpc>
                <a:spcPts val="5599"/>
              </a:lnSpc>
            </a:pPr>
            <a:r>
              <a:rPr lang="en-US" sz="3999" b="1" dirty="0">
                <a:solidFill>
                  <a:srgbClr val="000000"/>
                </a:solidFill>
                <a:latin typeface="Montserrat Semi-Bold Bold"/>
                <a:ea typeface="Montserrat Semi-Bold Bold"/>
                <a:cs typeface="Montserrat Semi-Bold Bold"/>
                <a:sym typeface="Montserrat Semi-Bold Bold"/>
              </a:rPr>
              <a:t>It is used for:</a:t>
            </a:r>
          </a:p>
          <a:p>
            <a:pPr marL="571500" indent="-571500">
              <a:lnSpc>
                <a:spcPts val="5599"/>
              </a:lnSpc>
              <a:buFont typeface="Arial" panose="020B0604020202020204" pitchFamily="34" charset="0"/>
              <a:buChar char="•"/>
            </a:pPr>
            <a:r>
              <a:rPr lang="en-US" sz="3999" b="1" dirty="0">
                <a:solidFill>
                  <a:srgbClr val="000000"/>
                </a:solidFill>
                <a:latin typeface="Montserrat Semi-Bold Bold"/>
                <a:ea typeface="Montserrat Semi-Bold Bold"/>
                <a:cs typeface="Montserrat Semi-Bold Bold"/>
                <a:sym typeface="Montserrat Semi-Bold Bold"/>
              </a:rPr>
              <a:t>Tracking code changes</a:t>
            </a:r>
          </a:p>
          <a:p>
            <a:pPr marL="571500" indent="-571500">
              <a:lnSpc>
                <a:spcPts val="5599"/>
              </a:lnSpc>
              <a:buFont typeface="Arial" panose="020B0604020202020204" pitchFamily="34" charset="0"/>
              <a:buChar char="•"/>
            </a:pPr>
            <a:r>
              <a:rPr lang="en-US" sz="3999" b="1" dirty="0">
                <a:solidFill>
                  <a:srgbClr val="000000"/>
                </a:solidFill>
                <a:latin typeface="Montserrat Semi-Bold Bold"/>
                <a:ea typeface="Montserrat Semi-Bold Bold"/>
                <a:cs typeface="Montserrat Semi-Bold Bold"/>
                <a:sym typeface="Montserrat Semi-Bold Bold"/>
              </a:rPr>
              <a:t>Tracking who made changes</a:t>
            </a:r>
          </a:p>
          <a:p>
            <a:pPr marL="571500" indent="-571500">
              <a:lnSpc>
                <a:spcPts val="5599"/>
              </a:lnSpc>
              <a:buFont typeface="Arial" panose="020B0604020202020204" pitchFamily="34" charset="0"/>
              <a:buChar char="•"/>
            </a:pPr>
            <a:r>
              <a:rPr lang="en-US" sz="3999" b="1" dirty="0">
                <a:solidFill>
                  <a:srgbClr val="000000"/>
                </a:solidFill>
                <a:latin typeface="Montserrat Semi-Bold Bold"/>
                <a:ea typeface="Montserrat Semi-Bold Bold"/>
                <a:cs typeface="Montserrat Semi-Bold Bold"/>
                <a:sym typeface="Montserrat Semi-Bold Bold"/>
              </a:rPr>
              <a:t>Coding collaboration</a:t>
            </a:r>
          </a:p>
        </p:txBody>
      </p:sp>
      <p:sp>
        <p:nvSpPr>
          <p:cNvPr id="9" name="TextBox 9">
            <a:extLst>
              <a:ext uri="{FF2B5EF4-FFF2-40B4-BE49-F238E27FC236}">
                <a16:creationId xmlns:a16="http://schemas.microsoft.com/office/drawing/2014/main" id="{54EC3417-F896-2AA1-B5F2-06949C704C4F}"/>
              </a:ext>
            </a:extLst>
          </p:cNvPr>
          <p:cNvSpPr txBox="1"/>
          <p:nvPr/>
        </p:nvSpPr>
        <p:spPr>
          <a:xfrm>
            <a:off x="2971800" y="1088917"/>
            <a:ext cx="12344400" cy="1025922"/>
          </a:xfrm>
          <a:prstGeom prst="rect">
            <a:avLst/>
          </a:prstGeom>
        </p:spPr>
        <p:txBody>
          <a:bodyPr wrap="square" lIns="0" tIns="0" rIns="0" bIns="0" rtlCol="0" anchor="t">
            <a:spAutoFit/>
          </a:bodyPr>
          <a:lstStyle/>
          <a:p>
            <a:pPr algn="ctr">
              <a:lnSpc>
                <a:spcPts val="8000"/>
              </a:lnSpc>
            </a:pPr>
            <a:r>
              <a:rPr lang="en-US" sz="8000" b="1" dirty="0">
                <a:solidFill>
                  <a:srgbClr val="282828"/>
                </a:solidFill>
                <a:latin typeface="Montserrat Extra-Bold Bold"/>
                <a:ea typeface="Montserrat Extra-Bold Bold"/>
                <a:cs typeface="Montserrat Extra-Bold Bold"/>
                <a:sym typeface="Montserrat Extra-Bold Bold"/>
              </a:rPr>
              <a:t>What is Git?</a:t>
            </a:r>
          </a:p>
        </p:txBody>
      </p:sp>
    </p:spTree>
    <p:extLst>
      <p:ext uri="{BB962C8B-B14F-4D97-AF65-F5344CB8AC3E}">
        <p14:creationId xmlns:p14="http://schemas.microsoft.com/office/powerpoint/2010/main" val="368360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97644-74E2-4243-539D-A4FE4EC2247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DD1A7BB-3B99-8E43-FFAC-B70C84A8056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3" name="Freeform 3">
            <a:extLst>
              <a:ext uri="{FF2B5EF4-FFF2-40B4-BE49-F238E27FC236}">
                <a16:creationId xmlns:a16="http://schemas.microsoft.com/office/drawing/2014/main" id="{1F555B6D-5FB6-0180-F8B6-E0A1D21CEE91}"/>
              </a:ext>
            </a:extLst>
          </p:cNvPr>
          <p:cNvSpPr/>
          <p:nvPr/>
        </p:nvSpPr>
        <p:spPr>
          <a:xfrm>
            <a:off x="13527" y="0"/>
            <a:ext cx="18260947" cy="10287000"/>
          </a:xfrm>
          <a:custGeom>
            <a:avLst/>
            <a:gdLst/>
            <a:ahLst/>
            <a:cxnLst/>
            <a:rect l="l" t="t" r="r" b="b"/>
            <a:pathLst>
              <a:path w="18260947" h="10287000">
                <a:moveTo>
                  <a:pt x="0" y="0"/>
                </a:moveTo>
                <a:lnTo>
                  <a:pt x="18260946" y="0"/>
                </a:lnTo>
                <a:lnTo>
                  <a:pt x="18260946" y="10287000"/>
                </a:lnTo>
                <a:lnTo>
                  <a:pt x="0" y="10287000"/>
                </a:lnTo>
                <a:lnTo>
                  <a:pt x="0" y="0"/>
                </a:lnTo>
                <a:close/>
              </a:path>
            </a:pathLst>
          </a:custGeom>
          <a:blipFill>
            <a:blip r:embed="rId4"/>
            <a:stretch>
              <a:fillRect/>
            </a:stretch>
          </a:blipFill>
        </p:spPr>
        <p:txBody>
          <a:bodyPr/>
          <a:lstStyle/>
          <a:p>
            <a:endParaRPr lang="en-US"/>
          </a:p>
        </p:txBody>
      </p:sp>
      <p:sp>
        <p:nvSpPr>
          <p:cNvPr id="4" name="Freeform 4">
            <a:extLst>
              <a:ext uri="{FF2B5EF4-FFF2-40B4-BE49-F238E27FC236}">
                <a16:creationId xmlns:a16="http://schemas.microsoft.com/office/drawing/2014/main" id="{D96A6B16-61AE-DB01-89AF-F1DD86E8FFB4}"/>
              </a:ext>
            </a:extLst>
          </p:cNvPr>
          <p:cNvSpPr/>
          <p:nvPr/>
        </p:nvSpPr>
        <p:spPr>
          <a:xfrm rot="-10774085" flipH="1" flipV="1">
            <a:off x="-1499127" y="-848076"/>
            <a:ext cx="7513325" cy="6627742"/>
          </a:xfrm>
          <a:custGeom>
            <a:avLst/>
            <a:gdLst/>
            <a:ahLst/>
            <a:cxnLst/>
            <a:rect l="l" t="t" r="r" b="b"/>
            <a:pathLst>
              <a:path w="7513325" h="6627742">
                <a:moveTo>
                  <a:pt x="7513325" y="6627742"/>
                </a:moveTo>
                <a:lnTo>
                  <a:pt x="0" y="6627742"/>
                </a:lnTo>
                <a:lnTo>
                  <a:pt x="0" y="0"/>
                </a:lnTo>
                <a:lnTo>
                  <a:pt x="7513325" y="0"/>
                </a:lnTo>
                <a:lnTo>
                  <a:pt x="7513325" y="6627742"/>
                </a:lnTo>
                <a:close/>
              </a:path>
            </a:pathLst>
          </a:custGeom>
          <a:blipFill>
            <a:blip r:embed="rId5"/>
            <a:stretch>
              <a:fillRect/>
            </a:stretch>
          </a:blipFill>
        </p:spPr>
        <p:txBody>
          <a:bodyPr/>
          <a:lstStyle/>
          <a:p>
            <a:endParaRPr lang="en-US"/>
          </a:p>
        </p:txBody>
      </p:sp>
      <p:sp>
        <p:nvSpPr>
          <p:cNvPr id="5" name="Freeform 5">
            <a:extLst>
              <a:ext uri="{FF2B5EF4-FFF2-40B4-BE49-F238E27FC236}">
                <a16:creationId xmlns:a16="http://schemas.microsoft.com/office/drawing/2014/main" id="{FAB4ED21-E76D-0A7D-DA4B-56937C06677D}"/>
              </a:ext>
            </a:extLst>
          </p:cNvPr>
          <p:cNvSpPr/>
          <p:nvPr/>
        </p:nvSpPr>
        <p:spPr>
          <a:xfrm rot="-10799767" flipV="1">
            <a:off x="14006237" y="6980245"/>
            <a:ext cx="4635655" cy="4556111"/>
          </a:xfrm>
          <a:custGeom>
            <a:avLst/>
            <a:gdLst/>
            <a:ahLst/>
            <a:cxnLst/>
            <a:rect l="l" t="t" r="r" b="b"/>
            <a:pathLst>
              <a:path w="4635655" h="4556111">
                <a:moveTo>
                  <a:pt x="0" y="4556110"/>
                </a:moveTo>
                <a:lnTo>
                  <a:pt x="4635654" y="4556110"/>
                </a:lnTo>
                <a:lnTo>
                  <a:pt x="4635654" y="0"/>
                </a:lnTo>
                <a:lnTo>
                  <a:pt x="0" y="0"/>
                </a:lnTo>
                <a:lnTo>
                  <a:pt x="0" y="4556110"/>
                </a:lnTo>
                <a:close/>
              </a:path>
            </a:pathLst>
          </a:custGeom>
          <a:blipFill>
            <a:blip r:embed="rId6"/>
            <a:stretch>
              <a:fillRect/>
            </a:stretch>
          </a:blipFill>
        </p:spPr>
        <p:txBody>
          <a:bodyPr/>
          <a:lstStyle/>
          <a:p>
            <a:endParaRPr lang="en-US"/>
          </a:p>
        </p:txBody>
      </p:sp>
      <p:sp>
        <p:nvSpPr>
          <p:cNvPr id="6" name="TextBox 6">
            <a:extLst>
              <a:ext uri="{FF2B5EF4-FFF2-40B4-BE49-F238E27FC236}">
                <a16:creationId xmlns:a16="http://schemas.microsoft.com/office/drawing/2014/main" id="{2E2CF5B0-4893-6D30-63AC-60DDAE8CDE18}"/>
              </a:ext>
            </a:extLst>
          </p:cNvPr>
          <p:cNvSpPr txBox="1"/>
          <p:nvPr/>
        </p:nvSpPr>
        <p:spPr>
          <a:xfrm>
            <a:off x="2074965" y="3013212"/>
            <a:ext cx="13719271" cy="5692328"/>
          </a:xfrm>
          <a:prstGeom prst="rect">
            <a:avLst/>
          </a:prstGeom>
        </p:spPr>
        <p:txBody>
          <a:bodyPr lIns="0" tIns="0" rIns="0" bIns="0" rtlCol="0" anchor="t">
            <a:spAutoFit/>
          </a:bodyPr>
          <a:lstStyle/>
          <a:p>
            <a:pPr marL="571500" indent="-571500">
              <a:lnSpc>
                <a:spcPts val="5599"/>
              </a:lnSpc>
              <a:buFont typeface="Arial" panose="020B0604020202020204" pitchFamily="34" charset="0"/>
              <a:buChar char="•"/>
            </a:pPr>
            <a:r>
              <a:rPr lang="en-US" sz="3999" b="1" dirty="0">
                <a:solidFill>
                  <a:srgbClr val="000000"/>
                </a:solidFill>
                <a:latin typeface="Montserrat Semi-Bold Bold"/>
                <a:ea typeface="Montserrat Semi-Bold Bold"/>
                <a:cs typeface="Montserrat Semi-Bold Bold"/>
                <a:sym typeface="Montserrat Semi-Bold Bold"/>
              </a:rPr>
              <a:t>Tracks history</a:t>
            </a:r>
          </a:p>
          <a:p>
            <a:pPr marL="571500" indent="-571500">
              <a:lnSpc>
                <a:spcPts val="5599"/>
              </a:lnSpc>
              <a:buFont typeface="Arial" panose="020B0604020202020204" pitchFamily="34" charset="0"/>
              <a:buChar char="•"/>
            </a:pPr>
            <a:r>
              <a:rPr lang="en-US" sz="3999" b="1" dirty="0">
                <a:solidFill>
                  <a:srgbClr val="000000"/>
                </a:solidFill>
                <a:latin typeface="Montserrat Semi-Bold Bold"/>
                <a:ea typeface="Montserrat Semi-Bold Bold"/>
                <a:cs typeface="Montserrat Semi-Bold Bold"/>
                <a:sym typeface="Montserrat Semi-Bold Bold"/>
              </a:rPr>
              <a:t>Free and open source</a:t>
            </a:r>
          </a:p>
          <a:p>
            <a:pPr marL="571500" indent="-571500">
              <a:lnSpc>
                <a:spcPts val="5599"/>
              </a:lnSpc>
              <a:buFont typeface="Arial" panose="020B0604020202020204" pitchFamily="34" charset="0"/>
              <a:buChar char="•"/>
            </a:pPr>
            <a:r>
              <a:rPr lang="en-US" sz="3999" b="1" dirty="0">
                <a:solidFill>
                  <a:srgbClr val="000000"/>
                </a:solidFill>
                <a:latin typeface="Montserrat Semi-Bold Bold"/>
                <a:ea typeface="Montserrat Semi-Bold Bold"/>
                <a:cs typeface="Montserrat Semi-Bold Bold"/>
                <a:sym typeface="Montserrat Semi-Bold Bold"/>
              </a:rPr>
              <a:t>Supports non-linear development</a:t>
            </a:r>
          </a:p>
          <a:p>
            <a:pPr marL="571500" indent="-571500">
              <a:lnSpc>
                <a:spcPts val="5599"/>
              </a:lnSpc>
              <a:buFont typeface="Arial" panose="020B0604020202020204" pitchFamily="34" charset="0"/>
              <a:buChar char="•"/>
            </a:pPr>
            <a:r>
              <a:rPr lang="en-US" sz="3999" b="1" dirty="0">
                <a:solidFill>
                  <a:srgbClr val="000000"/>
                </a:solidFill>
                <a:latin typeface="Montserrat Semi-Bold Bold"/>
                <a:ea typeface="Montserrat Semi-Bold Bold"/>
                <a:cs typeface="Montserrat Semi-Bold Bold"/>
                <a:sym typeface="Montserrat Semi-Bold Bold"/>
              </a:rPr>
              <a:t>Creates backups</a:t>
            </a:r>
          </a:p>
          <a:p>
            <a:pPr marL="571500" indent="-571500">
              <a:lnSpc>
                <a:spcPts val="5599"/>
              </a:lnSpc>
              <a:buFont typeface="Arial" panose="020B0604020202020204" pitchFamily="34" charset="0"/>
              <a:buChar char="•"/>
            </a:pPr>
            <a:r>
              <a:rPr lang="en-US" sz="3999" b="1" dirty="0">
                <a:solidFill>
                  <a:srgbClr val="000000"/>
                </a:solidFill>
                <a:latin typeface="Montserrat Semi-Bold Bold"/>
                <a:ea typeface="Montserrat Semi-Bold Bold"/>
                <a:cs typeface="Montserrat Semi-Bold Bold"/>
                <a:sym typeface="Montserrat Semi-Bold Bold"/>
              </a:rPr>
              <a:t>Scalable</a:t>
            </a:r>
          </a:p>
          <a:p>
            <a:pPr marL="571500" indent="-571500">
              <a:lnSpc>
                <a:spcPts val="5599"/>
              </a:lnSpc>
              <a:buFont typeface="Arial" panose="020B0604020202020204" pitchFamily="34" charset="0"/>
              <a:buChar char="•"/>
            </a:pPr>
            <a:r>
              <a:rPr lang="en-US" sz="3999" b="1" dirty="0">
                <a:solidFill>
                  <a:srgbClr val="000000"/>
                </a:solidFill>
                <a:latin typeface="Montserrat Semi-Bold Bold"/>
                <a:ea typeface="Montserrat Semi-Bold Bold"/>
                <a:cs typeface="Montserrat Semi-Bold Bold"/>
                <a:sym typeface="Montserrat Semi-Bold Bold"/>
              </a:rPr>
              <a:t>Supports collaboration</a:t>
            </a:r>
          </a:p>
          <a:p>
            <a:pPr marL="571500" indent="-571500">
              <a:lnSpc>
                <a:spcPts val="5599"/>
              </a:lnSpc>
              <a:buFont typeface="Arial" panose="020B0604020202020204" pitchFamily="34" charset="0"/>
              <a:buChar char="•"/>
            </a:pPr>
            <a:r>
              <a:rPr lang="en-US" sz="3999" b="1" dirty="0">
                <a:solidFill>
                  <a:srgbClr val="000000"/>
                </a:solidFill>
                <a:latin typeface="Montserrat Semi-Bold Bold"/>
                <a:ea typeface="Montserrat Semi-Bold Bold"/>
                <a:cs typeface="Montserrat Semi-Bold Bold"/>
                <a:sym typeface="Montserrat Semi-Bold Bold"/>
              </a:rPr>
              <a:t>Branching is easier</a:t>
            </a:r>
          </a:p>
          <a:p>
            <a:pPr marL="571500" indent="-571500">
              <a:lnSpc>
                <a:spcPts val="5599"/>
              </a:lnSpc>
              <a:buFont typeface="Arial" panose="020B0604020202020204" pitchFamily="34" charset="0"/>
              <a:buChar char="•"/>
            </a:pPr>
            <a:r>
              <a:rPr lang="en-US" sz="3999" b="1" dirty="0">
                <a:solidFill>
                  <a:srgbClr val="000000"/>
                </a:solidFill>
                <a:latin typeface="Montserrat Semi-Bold Bold"/>
                <a:ea typeface="Montserrat Semi-Bold Bold"/>
                <a:cs typeface="Montserrat Semi-Bold Bold"/>
                <a:sym typeface="Montserrat Semi-Bold Bold"/>
              </a:rPr>
              <a:t>Distributed development</a:t>
            </a:r>
          </a:p>
        </p:txBody>
      </p:sp>
      <p:sp>
        <p:nvSpPr>
          <p:cNvPr id="9" name="TextBox 9">
            <a:extLst>
              <a:ext uri="{FF2B5EF4-FFF2-40B4-BE49-F238E27FC236}">
                <a16:creationId xmlns:a16="http://schemas.microsoft.com/office/drawing/2014/main" id="{8E6F3EC6-3209-E870-4FB6-EAEBB9F1744C}"/>
              </a:ext>
            </a:extLst>
          </p:cNvPr>
          <p:cNvSpPr txBox="1"/>
          <p:nvPr/>
        </p:nvSpPr>
        <p:spPr>
          <a:xfrm>
            <a:off x="2971800" y="1088917"/>
            <a:ext cx="12344400" cy="1025922"/>
          </a:xfrm>
          <a:prstGeom prst="rect">
            <a:avLst/>
          </a:prstGeom>
        </p:spPr>
        <p:txBody>
          <a:bodyPr wrap="square" lIns="0" tIns="0" rIns="0" bIns="0" rtlCol="0" anchor="t">
            <a:spAutoFit/>
          </a:bodyPr>
          <a:lstStyle/>
          <a:p>
            <a:pPr algn="ctr">
              <a:lnSpc>
                <a:spcPts val="8000"/>
              </a:lnSpc>
            </a:pPr>
            <a:r>
              <a:rPr lang="en-US" sz="8000" b="1" dirty="0">
                <a:solidFill>
                  <a:srgbClr val="282828"/>
                </a:solidFill>
                <a:latin typeface="Montserrat Extra-Bold Bold"/>
                <a:ea typeface="Montserrat Extra-Bold Bold"/>
                <a:cs typeface="Montserrat Extra-Bold Bold"/>
                <a:sym typeface="Montserrat Extra-Bold Bold"/>
              </a:rPr>
              <a:t>What does Git do?</a:t>
            </a:r>
          </a:p>
        </p:txBody>
      </p:sp>
    </p:spTree>
    <p:extLst>
      <p:ext uri="{BB962C8B-B14F-4D97-AF65-F5344CB8AC3E}">
        <p14:creationId xmlns:p14="http://schemas.microsoft.com/office/powerpoint/2010/main" val="2347101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6AE43D-93ED-C5D5-BD43-10DBE6ED0A3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ED40A5C-8DAF-F2C5-2BBE-E94D774247E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3" name="Freeform 3">
            <a:extLst>
              <a:ext uri="{FF2B5EF4-FFF2-40B4-BE49-F238E27FC236}">
                <a16:creationId xmlns:a16="http://schemas.microsoft.com/office/drawing/2014/main" id="{210897A9-D8EC-051D-C546-23218A489B6F}"/>
              </a:ext>
            </a:extLst>
          </p:cNvPr>
          <p:cNvSpPr/>
          <p:nvPr/>
        </p:nvSpPr>
        <p:spPr>
          <a:xfrm>
            <a:off x="13527" y="0"/>
            <a:ext cx="18260947" cy="10287000"/>
          </a:xfrm>
          <a:custGeom>
            <a:avLst/>
            <a:gdLst/>
            <a:ahLst/>
            <a:cxnLst/>
            <a:rect l="l" t="t" r="r" b="b"/>
            <a:pathLst>
              <a:path w="18260947" h="10287000">
                <a:moveTo>
                  <a:pt x="0" y="0"/>
                </a:moveTo>
                <a:lnTo>
                  <a:pt x="18260946" y="0"/>
                </a:lnTo>
                <a:lnTo>
                  <a:pt x="18260946" y="10287000"/>
                </a:lnTo>
                <a:lnTo>
                  <a:pt x="0" y="10287000"/>
                </a:lnTo>
                <a:lnTo>
                  <a:pt x="0" y="0"/>
                </a:lnTo>
                <a:close/>
              </a:path>
            </a:pathLst>
          </a:custGeom>
          <a:blipFill>
            <a:blip r:embed="rId4"/>
            <a:stretch>
              <a:fillRect/>
            </a:stretch>
          </a:blipFill>
        </p:spPr>
        <p:txBody>
          <a:bodyPr/>
          <a:lstStyle/>
          <a:p>
            <a:endParaRPr lang="en-US"/>
          </a:p>
        </p:txBody>
      </p:sp>
      <p:sp>
        <p:nvSpPr>
          <p:cNvPr id="4" name="Freeform 4">
            <a:extLst>
              <a:ext uri="{FF2B5EF4-FFF2-40B4-BE49-F238E27FC236}">
                <a16:creationId xmlns:a16="http://schemas.microsoft.com/office/drawing/2014/main" id="{DBA46A01-B3C7-C7C3-489E-511480F3C8B7}"/>
              </a:ext>
            </a:extLst>
          </p:cNvPr>
          <p:cNvSpPr/>
          <p:nvPr/>
        </p:nvSpPr>
        <p:spPr>
          <a:xfrm rot="-10774085" flipH="1" flipV="1">
            <a:off x="-1499127" y="-848076"/>
            <a:ext cx="7513325" cy="6627742"/>
          </a:xfrm>
          <a:custGeom>
            <a:avLst/>
            <a:gdLst/>
            <a:ahLst/>
            <a:cxnLst/>
            <a:rect l="l" t="t" r="r" b="b"/>
            <a:pathLst>
              <a:path w="7513325" h="6627742">
                <a:moveTo>
                  <a:pt x="7513325" y="6627742"/>
                </a:moveTo>
                <a:lnTo>
                  <a:pt x="0" y="6627742"/>
                </a:lnTo>
                <a:lnTo>
                  <a:pt x="0" y="0"/>
                </a:lnTo>
                <a:lnTo>
                  <a:pt x="7513325" y="0"/>
                </a:lnTo>
                <a:lnTo>
                  <a:pt x="7513325" y="6627742"/>
                </a:lnTo>
                <a:close/>
              </a:path>
            </a:pathLst>
          </a:custGeom>
          <a:blipFill>
            <a:blip r:embed="rId5"/>
            <a:stretch>
              <a:fillRect/>
            </a:stretch>
          </a:blipFill>
        </p:spPr>
        <p:txBody>
          <a:bodyPr/>
          <a:lstStyle/>
          <a:p>
            <a:endParaRPr lang="en-US"/>
          </a:p>
        </p:txBody>
      </p:sp>
      <p:sp>
        <p:nvSpPr>
          <p:cNvPr id="5" name="Freeform 5">
            <a:extLst>
              <a:ext uri="{FF2B5EF4-FFF2-40B4-BE49-F238E27FC236}">
                <a16:creationId xmlns:a16="http://schemas.microsoft.com/office/drawing/2014/main" id="{B332F5CD-A349-E692-9DA7-F584C56205A5}"/>
              </a:ext>
            </a:extLst>
          </p:cNvPr>
          <p:cNvSpPr/>
          <p:nvPr/>
        </p:nvSpPr>
        <p:spPr>
          <a:xfrm rot="-10799767" flipV="1">
            <a:off x="14006237" y="6980245"/>
            <a:ext cx="4635655" cy="4556111"/>
          </a:xfrm>
          <a:custGeom>
            <a:avLst/>
            <a:gdLst/>
            <a:ahLst/>
            <a:cxnLst/>
            <a:rect l="l" t="t" r="r" b="b"/>
            <a:pathLst>
              <a:path w="4635655" h="4556111">
                <a:moveTo>
                  <a:pt x="0" y="4556110"/>
                </a:moveTo>
                <a:lnTo>
                  <a:pt x="4635654" y="4556110"/>
                </a:lnTo>
                <a:lnTo>
                  <a:pt x="4635654" y="0"/>
                </a:lnTo>
                <a:lnTo>
                  <a:pt x="0" y="0"/>
                </a:lnTo>
                <a:lnTo>
                  <a:pt x="0" y="4556110"/>
                </a:lnTo>
                <a:close/>
              </a:path>
            </a:pathLst>
          </a:custGeom>
          <a:blipFill>
            <a:blip r:embed="rId6"/>
            <a:stretch>
              <a:fillRect/>
            </a:stretch>
          </a:blipFill>
        </p:spPr>
        <p:txBody>
          <a:bodyPr/>
          <a:lstStyle/>
          <a:p>
            <a:endParaRPr lang="en-US"/>
          </a:p>
        </p:txBody>
      </p:sp>
      <p:sp>
        <p:nvSpPr>
          <p:cNvPr id="9" name="TextBox 9">
            <a:extLst>
              <a:ext uri="{FF2B5EF4-FFF2-40B4-BE49-F238E27FC236}">
                <a16:creationId xmlns:a16="http://schemas.microsoft.com/office/drawing/2014/main" id="{710D1773-655C-9AE0-5D10-6CEB2FE5B3A6}"/>
              </a:ext>
            </a:extLst>
          </p:cNvPr>
          <p:cNvSpPr txBox="1"/>
          <p:nvPr/>
        </p:nvSpPr>
        <p:spPr>
          <a:xfrm>
            <a:off x="2971800" y="1088917"/>
            <a:ext cx="12344400" cy="1025922"/>
          </a:xfrm>
          <a:prstGeom prst="rect">
            <a:avLst/>
          </a:prstGeom>
        </p:spPr>
        <p:txBody>
          <a:bodyPr wrap="square" lIns="0" tIns="0" rIns="0" bIns="0" rtlCol="0" anchor="t">
            <a:spAutoFit/>
          </a:bodyPr>
          <a:lstStyle/>
          <a:p>
            <a:pPr algn="ctr">
              <a:lnSpc>
                <a:spcPts val="8000"/>
              </a:lnSpc>
            </a:pPr>
            <a:r>
              <a:rPr lang="en-US" sz="8000" b="1" dirty="0">
                <a:solidFill>
                  <a:srgbClr val="282828"/>
                </a:solidFill>
                <a:latin typeface="Montserrat Extra-Bold Bold"/>
                <a:ea typeface="Montserrat Extra-Bold Bold"/>
                <a:cs typeface="Montserrat Extra-Bold Bold"/>
                <a:sym typeface="Montserrat Extra-Bold Bold"/>
              </a:rPr>
              <a:t>Git workflow</a:t>
            </a:r>
          </a:p>
        </p:txBody>
      </p:sp>
      <p:pic>
        <p:nvPicPr>
          <p:cNvPr id="1026" name="Picture 2" descr="git-workflow">
            <a:extLst>
              <a:ext uri="{FF2B5EF4-FFF2-40B4-BE49-F238E27FC236}">
                <a16:creationId xmlns:a16="http://schemas.microsoft.com/office/drawing/2014/main" id="{D097D4B8-41A8-D097-ABD9-D16642096A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2988" y="2298356"/>
            <a:ext cx="12742023" cy="6937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8153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FFF89-7035-140B-2177-2AC25D812C3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0609D35-ED7F-C868-030A-1EB654BB15A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3" name="Freeform 3">
            <a:extLst>
              <a:ext uri="{FF2B5EF4-FFF2-40B4-BE49-F238E27FC236}">
                <a16:creationId xmlns:a16="http://schemas.microsoft.com/office/drawing/2014/main" id="{9DAAA068-2CDA-8076-0CA7-96CA5086A9CB}"/>
              </a:ext>
            </a:extLst>
          </p:cNvPr>
          <p:cNvSpPr/>
          <p:nvPr/>
        </p:nvSpPr>
        <p:spPr>
          <a:xfrm>
            <a:off x="13527" y="0"/>
            <a:ext cx="18260947" cy="10287000"/>
          </a:xfrm>
          <a:custGeom>
            <a:avLst/>
            <a:gdLst/>
            <a:ahLst/>
            <a:cxnLst/>
            <a:rect l="l" t="t" r="r" b="b"/>
            <a:pathLst>
              <a:path w="18260947" h="10287000">
                <a:moveTo>
                  <a:pt x="0" y="0"/>
                </a:moveTo>
                <a:lnTo>
                  <a:pt x="18260946" y="0"/>
                </a:lnTo>
                <a:lnTo>
                  <a:pt x="18260946" y="10287000"/>
                </a:lnTo>
                <a:lnTo>
                  <a:pt x="0" y="10287000"/>
                </a:lnTo>
                <a:lnTo>
                  <a:pt x="0" y="0"/>
                </a:lnTo>
                <a:close/>
              </a:path>
            </a:pathLst>
          </a:custGeom>
          <a:blipFill>
            <a:blip r:embed="rId4"/>
            <a:stretch>
              <a:fillRect/>
            </a:stretch>
          </a:blipFill>
        </p:spPr>
        <p:txBody>
          <a:bodyPr/>
          <a:lstStyle/>
          <a:p>
            <a:endParaRPr lang="en-US"/>
          </a:p>
        </p:txBody>
      </p:sp>
      <p:sp>
        <p:nvSpPr>
          <p:cNvPr id="4" name="Freeform 4">
            <a:extLst>
              <a:ext uri="{FF2B5EF4-FFF2-40B4-BE49-F238E27FC236}">
                <a16:creationId xmlns:a16="http://schemas.microsoft.com/office/drawing/2014/main" id="{44FF6C7A-94A3-41AD-A2CC-2691C6F84D1F}"/>
              </a:ext>
            </a:extLst>
          </p:cNvPr>
          <p:cNvSpPr/>
          <p:nvPr/>
        </p:nvSpPr>
        <p:spPr>
          <a:xfrm rot="-10774085" flipH="1" flipV="1">
            <a:off x="-1499127" y="-848076"/>
            <a:ext cx="7513325" cy="6627742"/>
          </a:xfrm>
          <a:custGeom>
            <a:avLst/>
            <a:gdLst/>
            <a:ahLst/>
            <a:cxnLst/>
            <a:rect l="l" t="t" r="r" b="b"/>
            <a:pathLst>
              <a:path w="7513325" h="6627742">
                <a:moveTo>
                  <a:pt x="7513325" y="6627742"/>
                </a:moveTo>
                <a:lnTo>
                  <a:pt x="0" y="6627742"/>
                </a:lnTo>
                <a:lnTo>
                  <a:pt x="0" y="0"/>
                </a:lnTo>
                <a:lnTo>
                  <a:pt x="7513325" y="0"/>
                </a:lnTo>
                <a:lnTo>
                  <a:pt x="7513325" y="6627742"/>
                </a:lnTo>
                <a:close/>
              </a:path>
            </a:pathLst>
          </a:custGeom>
          <a:blipFill>
            <a:blip r:embed="rId5"/>
            <a:stretch>
              <a:fillRect/>
            </a:stretch>
          </a:blipFill>
        </p:spPr>
        <p:txBody>
          <a:bodyPr/>
          <a:lstStyle/>
          <a:p>
            <a:endParaRPr lang="en-US"/>
          </a:p>
        </p:txBody>
      </p:sp>
      <p:sp>
        <p:nvSpPr>
          <p:cNvPr id="5" name="Freeform 5">
            <a:extLst>
              <a:ext uri="{FF2B5EF4-FFF2-40B4-BE49-F238E27FC236}">
                <a16:creationId xmlns:a16="http://schemas.microsoft.com/office/drawing/2014/main" id="{8699BFE4-9639-D883-F9D6-846F34B5125F}"/>
              </a:ext>
            </a:extLst>
          </p:cNvPr>
          <p:cNvSpPr/>
          <p:nvPr/>
        </p:nvSpPr>
        <p:spPr>
          <a:xfrm rot="-10799767" flipV="1">
            <a:off x="14006237" y="6980245"/>
            <a:ext cx="4635655" cy="4556111"/>
          </a:xfrm>
          <a:custGeom>
            <a:avLst/>
            <a:gdLst/>
            <a:ahLst/>
            <a:cxnLst/>
            <a:rect l="l" t="t" r="r" b="b"/>
            <a:pathLst>
              <a:path w="4635655" h="4556111">
                <a:moveTo>
                  <a:pt x="0" y="4556110"/>
                </a:moveTo>
                <a:lnTo>
                  <a:pt x="4635654" y="4556110"/>
                </a:lnTo>
                <a:lnTo>
                  <a:pt x="4635654" y="0"/>
                </a:lnTo>
                <a:lnTo>
                  <a:pt x="0" y="0"/>
                </a:lnTo>
                <a:lnTo>
                  <a:pt x="0" y="4556110"/>
                </a:lnTo>
                <a:close/>
              </a:path>
            </a:pathLst>
          </a:custGeom>
          <a:blipFill>
            <a:blip r:embed="rId6"/>
            <a:stretch>
              <a:fillRect/>
            </a:stretch>
          </a:blipFill>
        </p:spPr>
        <p:txBody>
          <a:bodyPr/>
          <a:lstStyle/>
          <a:p>
            <a:endParaRPr lang="en-US"/>
          </a:p>
        </p:txBody>
      </p:sp>
      <p:sp>
        <p:nvSpPr>
          <p:cNvPr id="6" name="TextBox 6">
            <a:extLst>
              <a:ext uri="{FF2B5EF4-FFF2-40B4-BE49-F238E27FC236}">
                <a16:creationId xmlns:a16="http://schemas.microsoft.com/office/drawing/2014/main" id="{4349003B-6E6A-B442-812B-66E16A2080A7}"/>
              </a:ext>
            </a:extLst>
          </p:cNvPr>
          <p:cNvSpPr txBox="1"/>
          <p:nvPr/>
        </p:nvSpPr>
        <p:spPr>
          <a:xfrm>
            <a:off x="2074965" y="3013212"/>
            <a:ext cx="13719271" cy="4256037"/>
          </a:xfrm>
          <a:prstGeom prst="rect">
            <a:avLst/>
          </a:prstGeom>
        </p:spPr>
        <p:txBody>
          <a:bodyPr lIns="0" tIns="0" rIns="0" bIns="0" rtlCol="0" anchor="t">
            <a:spAutoFit/>
          </a:bodyPr>
          <a:lstStyle/>
          <a:p>
            <a:pPr algn="ctr">
              <a:lnSpc>
                <a:spcPts val="5599"/>
              </a:lnSpc>
            </a:pPr>
            <a:r>
              <a:rPr lang="en-US" sz="3999" b="1" dirty="0">
                <a:solidFill>
                  <a:srgbClr val="000000"/>
                </a:solidFill>
                <a:latin typeface="Montserrat Semi-Bold Bold"/>
                <a:ea typeface="Montserrat Semi-Bold Bold"/>
                <a:cs typeface="Montserrat Semi-Bold Bold"/>
                <a:sym typeface="Montserrat Semi-Bold Bold"/>
              </a:rPr>
              <a:t>The repositories of </a:t>
            </a:r>
            <a:r>
              <a:rPr lang="en-US" sz="3999" b="1" dirty="0" err="1">
                <a:solidFill>
                  <a:srgbClr val="000000"/>
                </a:solidFill>
                <a:latin typeface="Montserrat Semi-Bold Bold"/>
                <a:ea typeface="Montserrat Semi-Bold Bold"/>
                <a:cs typeface="Montserrat Semi-Bold Bold"/>
                <a:sym typeface="Montserrat Semi-Bold Bold"/>
              </a:rPr>
              <a:t>Github</a:t>
            </a:r>
            <a:r>
              <a:rPr lang="en-US" sz="3999" b="1" dirty="0">
                <a:solidFill>
                  <a:srgbClr val="000000"/>
                </a:solidFill>
                <a:latin typeface="Montserrat Semi-Bold Bold"/>
                <a:ea typeface="Montserrat Semi-Bold Bold"/>
                <a:cs typeface="Montserrat Semi-Bold Bold"/>
                <a:sym typeface="Montserrat Semi-Bold Bold"/>
              </a:rPr>
              <a:t> act as essential places for storing the files with maintaining the versions of development. By using GitHub repositories developers can organize, monitor, and save their changes of code to their projects in remote environments. </a:t>
            </a:r>
          </a:p>
        </p:txBody>
      </p:sp>
      <p:sp>
        <p:nvSpPr>
          <p:cNvPr id="9" name="TextBox 9">
            <a:extLst>
              <a:ext uri="{FF2B5EF4-FFF2-40B4-BE49-F238E27FC236}">
                <a16:creationId xmlns:a16="http://schemas.microsoft.com/office/drawing/2014/main" id="{37D6CDFB-DDC7-0DCD-C8B6-549F72B1D164}"/>
              </a:ext>
            </a:extLst>
          </p:cNvPr>
          <p:cNvSpPr txBox="1"/>
          <p:nvPr/>
        </p:nvSpPr>
        <p:spPr>
          <a:xfrm>
            <a:off x="2971800" y="1088917"/>
            <a:ext cx="12344400" cy="1025922"/>
          </a:xfrm>
          <a:prstGeom prst="rect">
            <a:avLst/>
          </a:prstGeom>
        </p:spPr>
        <p:txBody>
          <a:bodyPr wrap="square" lIns="0" tIns="0" rIns="0" bIns="0" rtlCol="0" anchor="t">
            <a:spAutoFit/>
          </a:bodyPr>
          <a:lstStyle/>
          <a:p>
            <a:pPr algn="ctr">
              <a:lnSpc>
                <a:spcPts val="8000"/>
              </a:lnSpc>
            </a:pPr>
            <a:r>
              <a:rPr lang="en-US" sz="8000" b="1" dirty="0">
                <a:solidFill>
                  <a:srgbClr val="282828"/>
                </a:solidFill>
                <a:latin typeface="Montserrat Extra-Bold Bold"/>
                <a:ea typeface="Montserrat Extra-Bold Bold"/>
                <a:cs typeface="Montserrat Extra-Bold Bold"/>
                <a:sym typeface="Montserrat Extra-Bold Bold"/>
              </a:rPr>
              <a:t>Git Repository</a:t>
            </a:r>
          </a:p>
        </p:txBody>
      </p:sp>
    </p:spTree>
    <p:extLst>
      <p:ext uri="{BB962C8B-B14F-4D97-AF65-F5344CB8AC3E}">
        <p14:creationId xmlns:p14="http://schemas.microsoft.com/office/powerpoint/2010/main" val="4146354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0EFDF-B5E7-678C-630C-22FA0A4A90E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EECC319-B502-7AE1-E405-5BB0EC3E089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3" name="Freeform 3">
            <a:extLst>
              <a:ext uri="{FF2B5EF4-FFF2-40B4-BE49-F238E27FC236}">
                <a16:creationId xmlns:a16="http://schemas.microsoft.com/office/drawing/2014/main" id="{BE7A06A7-4C78-A0A7-8217-0F3B12800AC1}"/>
              </a:ext>
            </a:extLst>
          </p:cNvPr>
          <p:cNvSpPr/>
          <p:nvPr/>
        </p:nvSpPr>
        <p:spPr>
          <a:xfrm>
            <a:off x="13527" y="0"/>
            <a:ext cx="18260947" cy="10287000"/>
          </a:xfrm>
          <a:custGeom>
            <a:avLst/>
            <a:gdLst/>
            <a:ahLst/>
            <a:cxnLst/>
            <a:rect l="l" t="t" r="r" b="b"/>
            <a:pathLst>
              <a:path w="18260947" h="10287000">
                <a:moveTo>
                  <a:pt x="0" y="0"/>
                </a:moveTo>
                <a:lnTo>
                  <a:pt x="18260946" y="0"/>
                </a:lnTo>
                <a:lnTo>
                  <a:pt x="18260946" y="10287000"/>
                </a:lnTo>
                <a:lnTo>
                  <a:pt x="0" y="10287000"/>
                </a:lnTo>
                <a:lnTo>
                  <a:pt x="0" y="0"/>
                </a:lnTo>
                <a:close/>
              </a:path>
            </a:pathLst>
          </a:custGeom>
          <a:blipFill>
            <a:blip r:embed="rId4"/>
            <a:stretch>
              <a:fillRect/>
            </a:stretch>
          </a:blipFill>
        </p:spPr>
        <p:txBody>
          <a:bodyPr/>
          <a:lstStyle/>
          <a:p>
            <a:endParaRPr lang="en-US"/>
          </a:p>
        </p:txBody>
      </p:sp>
      <p:sp>
        <p:nvSpPr>
          <p:cNvPr id="4" name="Freeform 4">
            <a:extLst>
              <a:ext uri="{FF2B5EF4-FFF2-40B4-BE49-F238E27FC236}">
                <a16:creationId xmlns:a16="http://schemas.microsoft.com/office/drawing/2014/main" id="{702C1173-E28A-2AF6-618E-E54AD3B32565}"/>
              </a:ext>
            </a:extLst>
          </p:cNvPr>
          <p:cNvSpPr/>
          <p:nvPr/>
        </p:nvSpPr>
        <p:spPr>
          <a:xfrm rot="-10774085" flipH="1" flipV="1">
            <a:off x="-1499127" y="-848076"/>
            <a:ext cx="7513325" cy="6627742"/>
          </a:xfrm>
          <a:custGeom>
            <a:avLst/>
            <a:gdLst/>
            <a:ahLst/>
            <a:cxnLst/>
            <a:rect l="l" t="t" r="r" b="b"/>
            <a:pathLst>
              <a:path w="7513325" h="6627742">
                <a:moveTo>
                  <a:pt x="7513325" y="6627742"/>
                </a:moveTo>
                <a:lnTo>
                  <a:pt x="0" y="6627742"/>
                </a:lnTo>
                <a:lnTo>
                  <a:pt x="0" y="0"/>
                </a:lnTo>
                <a:lnTo>
                  <a:pt x="7513325" y="0"/>
                </a:lnTo>
                <a:lnTo>
                  <a:pt x="7513325" y="6627742"/>
                </a:lnTo>
                <a:close/>
              </a:path>
            </a:pathLst>
          </a:custGeom>
          <a:blipFill>
            <a:blip r:embed="rId5"/>
            <a:stretch>
              <a:fillRect/>
            </a:stretch>
          </a:blipFill>
        </p:spPr>
        <p:txBody>
          <a:bodyPr/>
          <a:lstStyle/>
          <a:p>
            <a:endParaRPr lang="en-US"/>
          </a:p>
        </p:txBody>
      </p:sp>
      <p:sp>
        <p:nvSpPr>
          <p:cNvPr id="5" name="Freeform 5">
            <a:extLst>
              <a:ext uri="{FF2B5EF4-FFF2-40B4-BE49-F238E27FC236}">
                <a16:creationId xmlns:a16="http://schemas.microsoft.com/office/drawing/2014/main" id="{EBD5E87F-A577-A281-C8CC-5A13DF97989A}"/>
              </a:ext>
            </a:extLst>
          </p:cNvPr>
          <p:cNvSpPr/>
          <p:nvPr/>
        </p:nvSpPr>
        <p:spPr>
          <a:xfrm rot="-10799767" flipV="1">
            <a:off x="14006237" y="6980245"/>
            <a:ext cx="4635655" cy="4556111"/>
          </a:xfrm>
          <a:custGeom>
            <a:avLst/>
            <a:gdLst/>
            <a:ahLst/>
            <a:cxnLst/>
            <a:rect l="l" t="t" r="r" b="b"/>
            <a:pathLst>
              <a:path w="4635655" h="4556111">
                <a:moveTo>
                  <a:pt x="0" y="4556110"/>
                </a:moveTo>
                <a:lnTo>
                  <a:pt x="4635654" y="4556110"/>
                </a:lnTo>
                <a:lnTo>
                  <a:pt x="4635654" y="0"/>
                </a:lnTo>
                <a:lnTo>
                  <a:pt x="0" y="0"/>
                </a:lnTo>
                <a:lnTo>
                  <a:pt x="0" y="4556110"/>
                </a:lnTo>
                <a:close/>
              </a:path>
            </a:pathLst>
          </a:custGeom>
          <a:blipFill>
            <a:blip r:embed="rId6"/>
            <a:stretch>
              <a:fillRect/>
            </a:stretch>
          </a:blipFill>
        </p:spPr>
        <p:txBody>
          <a:bodyPr/>
          <a:lstStyle/>
          <a:p>
            <a:endParaRPr lang="en-US"/>
          </a:p>
        </p:txBody>
      </p:sp>
      <p:sp>
        <p:nvSpPr>
          <p:cNvPr id="6" name="TextBox 6">
            <a:extLst>
              <a:ext uri="{FF2B5EF4-FFF2-40B4-BE49-F238E27FC236}">
                <a16:creationId xmlns:a16="http://schemas.microsoft.com/office/drawing/2014/main" id="{B35912A5-FF55-CEA5-ED7C-D71F2C8F7056}"/>
              </a:ext>
            </a:extLst>
          </p:cNvPr>
          <p:cNvSpPr txBox="1"/>
          <p:nvPr/>
        </p:nvSpPr>
        <p:spPr>
          <a:xfrm>
            <a:off x="2074965" y="3013212"/>
            <a:ext cx="13719271" cy="2101601"/>
          </a:xfrm>
          <a:prstGeom prst="rect">
            <a:avLst/>
          </a:prstGeom>
        </p:spPr>
        <p:txBody>
          <a:bodyPr lIns="0" tIns="0" rIns="0" bIns="0" rtlCol="0" anchor="t">
            <a:spAutoFit/>
          </a:bodyPr>
          <a:lstStyle/>
          <a:p>
            <a:pPr algn="ctr">
              <a:lnSpc>
                <a:spcPts val="5599"/>
              </a:lnSpc>
            </a:pPr>
            <a:r>
              <a:rPr lang="en-US" sz="3999" b="1" dirty="0">
                <a:solidFill>
                  <a:srgbClr val="000000"/>
                </a:solidFill>
                <a:latin typeface="Montserrat Semi-Bold Bold"/>
                <a:ea typeface="Montserrat Semi-Bold Bold"/>
                <a:cs typeface="Montserrat Semi-Bold Bold"/>
                <a:sym typeface="Montserrat Semi-Bold Bold"/>
              </a:rPr>
              <a:t>You can download Git for free from the following website: </a:t>
            </a:r>
          </a:p>
          <a:p>
            <a:pPr algn="ctr">
              <a:lnSpc>
                <a:spcPts val="5599"/>
              </a:lnSpc>
            </a:pPr>
            <a:r>
              <a:rPr lang="en-US" sz="3999" b="1" dirty="0">
                <a:solidFill>
                  <a:srgbClr val="000000"/>
                </a:solidFill>
                <a:latin typeface="Montserrat Semi-Bold Bold"/>
                <a:ea typeface="Montserrat Semi-Bold Bold"/>
                <a:cs typeface="Montserrat Semi-Bold Bold"/>
                <a:sym typeface="Montserrat Semi-Bold Bold"/>
                <a:hlinkClick r:id="rId7"/>
              </a:rPr>
              <a:t>https://www.git-scm.com/</a:t>
            </a:r>
            <a:endParaRPr lang="en-US" sz="3999" b="1" dirty="0">
              <a:solidFill>
                <a:srgbClr val="000000"/>
              </a:solidFill>
              <a:latin typeface="Montserrat Semi-Bold Bold"/>
              <a:ea typeface="Montserrat Semi-Bold Bold"/>
              <a:cs typeface="Montserrat Semi-Bold Bold"/>
              <a:sym typeface="Montserrat Semi-Bold Bold"/>
            </a:endParaRPr>
          </a:p>
        </p:txBody>
      </p:sp>
      <p:sp>
        <p:nvSpPr>
          <p:cNvPr id="9" name="TextBox 9">
            <a:extLst>
              <a:ext uri="{FF2B5EF4-FFF2-40B4-BE49-F238E27FC236}">
                <a16:creationId xmlns:a16="http://schemas.microsoft.com/office/drawing/2014/main" id="{4DE1EB93-3541-07DD-7919-5E6AE71B4551}"/>
              </a:ext>
            </a:extLst>
          </p:cNvPr>
          <p:cNvSpPr txBox="1"/>
          <p:nvPr/>
        </p:nvSpPr>
        <p:spPr>
          <a:xfrm>
            <a:off x="2971800" y="1088917"/>
            <a:ext cx="12344400" cy="1025922"/>
          </a:xfrm>
          <a:prstGeom prst="rect">
            <a:avLst/>
          </a:prstGeom>
        </p:spPr>
        <p:txBody>
          <a:bodyPr wrap="square" lIns="0" tIns="0" rIns="0" bIns="0" rtlCol="0" anchor="t">
            <a:spAutoFit/>
          </a:bodyPr>
          <a:lstStyle/>
          <a:p>
            <a:pPr algn="ctr">
              <a:lnSpc>
                <a:spcPts val="8000"/>
              </a:lnSpc>
            </a:pPr>
            <a:r>
              <a:rPr lang="en-US" sz="8000" b="1" dirty="0">
                <a:solidFill>
                  <a:srgbClr val="282828"/>
                </a:solidFill>
                <a:latin typeface="Montserrat Extra-Bold Bold"/>
                <a:ea typeface="Montserrat Extra-Bold Bold"/>
                <a:cs typeface="Montserrat Extra-Bold Bold"/>
                <a:sym typeface="Montserrat Extra-Bold Bold"/>
              </a:rPr>
              <a:t>Git Install</a:t>
            </a:r>
          </a:p>
        </p:txBody>
      </p:sp>
    </p:spTree>
    <p:extLst>
      <p:ext uri="{BB962C8B-B14F-4D97-AF65-F5344CB8AC3E}">
        <p14:creationId xmlns:p14="http://schemas.microsoft.com/office/powerpoint/2010/main" val="447863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E60BB-CFC4-A8E2-1868-EA60CB8EA7D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E8F8023-7DA1-6756-2463-902D266E8EE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3" name="Freeform 3">
            <a:extLst>
              <a:ext uri="{FF2B5EF4-FFF2-40B4-BE49-F238E27FC236}">
                <a16:creationId xmlns:a16="http://schemas.microsoft.com/office/drawing/2014/main" id="{9A73E5DA-2BF5-720A-63BC-58BAA1490105}"/>
              </a:ext>
            </a:extLst>
          </p:cNvPr>
          <p:cNvSpPr/>
          <p:nvPr/>
        </p:nvSpPr>
        <p:spPr>
          <a:xfrm>
            <a:off x="13527" y="0"/>
            <a:ext cx="18260947" cy="10287000"/>
          </a:xfrm>
          <a:custGeom>
            <a:avLst/>
            <a:gdLst/>
            <a:ahLst/>
            <a:cxnLst/>
            <a:rect l="l" t="t" r="r" b="b"/>
            <a:pathLst>
              <a:path w="18260947" h="10287000">
                <a:moveTo>
                  <a:pt x="0" y="0"/>
                </a:moveTo>
                <a:lnTo>
                  <a:pt x="18260946" y="0"/>
                </a:lnTo>
                <a:lnTo>
                  <a:pt x="18260946" y="10287000"/>
                </a:lnTo>
                <a:lnTo>
                  <a:pt x="0" y="10287000"/>
                </a:lnTo>
                <a:lnTo>
                  <a:pt x="0" y="0"/>
                </a:lnTo>
                <a:close/>
              </a:path>
            </a:pathLst>
          </a:custGeom>
          <a:blipFill>
            <a:blip r:embed="rId4"/>
            <a:stretch>
              <a:fillRect/>
            </a:stretch>
          </a:blipFill>
        </p:spPr>
        <p:txBody>
          <a:bodyPr/>
          <a:lstStyle/>
          <a:p>
            <a:endParaRPr lang="en-US"/>
          </a:p>
        </p:txBody>
      </p:sp>
      <p:sp>
        <p:nvSpPr>
          <p:cNvPr id="4" name="Freeform 4">
            <a:extLst>
              <a:ext uri="{FF2B5EF4-FFF2-40B4-BE49-F238E27FC236}">
                <a16:creationId xmlns:a16="http://schemas.microsoft.com/office/drawing/2014/main" id="{EC282E11-7CB8-AB8C-B0A4-6D3A8BF60EED}"/>
              </a:ext>
            </a:extLst>
          </p:cNvPr>
          <p:cNvSpPr/>
          <p:nvPr/>
        </p:nvSpPr>
        <p:spPr>
          <a:xfrm rot="-10774085" flipH="1" flipV="1">
            <a:off x="-1499127" y="-848076"/>
            <a:ext cx="7513325" cy="6627742"/>
          </a:xfrm>
          <a:custGeom>
            <a:avLst/>
            <a:gdLst/>
            <a:ahLst/>
            <a:cxnLst/>
            <a:rect l="l" t="t" r="r" b="b"/>
            <a:pathLst>
              <a:path w="7513325" h="6627742">
                <a:moveTo>
                  <a:pt x="7513325" y="6627742"/>
                </a:moveTo>
                <a:lnTo>
                  <a:pt x="0" y="6627742"/>
                </a:lnTo>
                <a:lnTo>
                  <a:pt x="0" y="0"/>
                </a:lnTo>
                <a:lnTo>
                  <a:pt x="7513325" y="0"/>
                </a:lnTo>
                <a:lnTo>
                  <a:pt x="7513325" y="6627742"/>
                </a:lnTo>
                <a:close/>
              </a:path>
            </a:pathLst>
          </a:custGeom>
          <a:blipFill>
            <a:blip r:embed="rId5"/>
            <a:stretch>
              <a:fillRect/>
            </a:stretch>
          </a:blipFill>
        </p:spPr>
        <p:txBody>
          <a:bodyPr/>
          <a:lstStyle/>
          <a:p>
            <a:endParaRPr lang="en-US"/>
          </a:p>
        </p:txBody>
      </p:sp>
      <p:sp>
        <p:nvSpPr>
          <p:cNvPr id="5" name="Freeform 5">
            <a:extLst>
              <a:ext uri="{FF2B5EF4-FFF2-40B4-BE49-F238E27FC236}">
                <a16:creationId xmlns:a16="http://schemas.microsoft.com/office/drawing/2014/main" id="{B6A77DB5-CD8D-B124-3EE6-380D1FA03E3B}"/>
              </a:ext>
            </a:extLst>
          </p:cNvPr>
          <p:cNvSpPr/>
          <p:nvPr/>
        </p:nvSpPr>
        <p:spPr>
          <a:xfrm rot="-10799767" flipV="1">
            <a:off x="14006237" y="6980245"/>
            <a:ext cx="4635655" cy="4556111"/>
          </a:xfrm>
          <a:custGeom>
            <a:avLst/>
            <a:gdLst/>
            <a:ahLst/>
            <a:cxnLst/>
            <a:rect l="l" t="t" r="r" b="b"/>
            <a:pathLst>
              <a:path w="4635655" h="4556111">
                <a:moveTo>
                  <a:pt x="0" y="4556110"/>
                </a:moveTo>
                <a:lnTo>
                  <a:pt x="4635654" y="4556110"/>
                </a:lnTo>
                <a:lnTo>
                  <a:pt x="4635654" y="0"/>
                </a:lnTo>
                <a:lnTo>
                  <a:pt x="0" y="0"/>
                </a:lnTo>
                <a:lnTo>
                  <a:pt x="0" y="4556110"/>
                </a:lnTo>
                <a:close/>
              </a:path>
            </a:pathLst>
          </a:custGeom>
          <a:blipFill>
            <a:blip r:embed="rId6"/>
            <a:stretch>
              <a:fillRect/>
            </a:stretch>
          </a:blipFill>
        </p:spPr>
        <p:txBody>
          <a:bodyPr/>
          <a:lstStyle/>
          <a:p>
            <a:endParaRPr lang="en-US"/>
          </a:p>
        </p:txBody>
      </p:sp>
      <p:sp>
        <p:nvSpPr>
          <p:cNvPr id="6" name="TextBox 6">
            <a:extLst>
              <a:ext uri="{FF2B5EF4-FFF2-40B4-BE49-F238E27FC236}">
                <a16:creationId xmlns:a16="http://schemas.microsoft.com/office/drawing/2014/main" id="{28BD1A01-AA63-EB97-D784-9BD64400B5C0}"/>
              </a:ext>
            </a:extLst>
          </p:cNvPr>
          <p:cNvSpPr txBox="1"/>
          <p:nvPr/>
        </p:nvSpPr>
        <p:spPr>
          <a:xfrm>
            <a:off x="2074965" y="3013212"/>
            <a:ext cx="13719271" cy="4230710"/>
          </a:xfrm>
          <a:prstGeom prst="rect">
            <a:avLst/>
          </a:prstGeom>
        </p:spPr>
        <p:txBody>
          <a:bodyPr lIns="0" tIns="0" rIns="0" bIns="0" rtlCol="0" anchor="t">
            <a:spAutoFit/>
          </a:bodyPr>
          <a:lstStyle/>
          <a:p>
            <a:pPr marL="571500" indent="-571500">
              <a:lnSpc>
                <a:spcPts val="5599"/>
              </a:lnSpc>
              <a:buFont typeface="Arial" panose="020B0604020202020204" pitchFamily="34" charset="0"/>
              <a:buChar char="•"/>
            </a:pPr>
            <a:r>
              <a:rPr lang="en-US" sz="3999" b="1" dirty="0">
                <a:solidFill>
                  <a:srgbClr val="000000"/>
                </a:solidFill>
                <a:latin typeface="Montserrat Semi-Bold Bold"/>
                <a:ea typeface="Montserrat Semi-Bold Bold"/>
                <a:cs typeface="Montserrat Semi-Bold Bold"/>
                <a:sym typeface="Montserrat Semi-Bold Bold"/>
              </a:rPr>
              <a:t>See all the available options for the specific command</a:t>
            </a:r>
          </a:p>
          <a:p>
            <a:pPr>
              <a:lnSpc>
                <a:spcPts val="5599"/>
              </a:lnSpc>
            </a:pPr>
            <a:r>
              <a:rPr lang="en-US" sz="3200" b="1" i="1" dirty="0">
                <a:solidFill>
                  <a:srgbClr val="000000"/>
                </a:solidFill>
                <a:latin typeface="Montserrat Semi-Bold Bold"/>
                <a:ea typeface="Montserrat Semi-Bold Bold"/>
                <a:cs typeface="Montserrat Semi-Bold Bold"/>
                <a:sym typeface="Montserrat Semi-Bold Bold"/>
              </a:rPr>
              <a:t>git command –help</a:t>
            </a:r>
          </a:p>
          <a:p>
            <a:pPr>
              <a:lnSpc>
                <a:spcPts val="5599"/>
              </a:lnSpc>
            </a:pPr>
            <a:endParaRPr lang="en-US" sz="3200" b="1" i="1" dirty="0">
              <a:solidFill>
                <a:srgbClr val="000000"/>
              </a:solidFill>
              <a:latin typeface="Montserrat Semi-Bold Bold"/>
              <a:ea typeface="Montserrat Semi-Bold Bold"/>
              <a:cs typeface="Montserrat Semi-Bold Bold"/>
              <a:sym typeface="Montserrat Semi-Bold Bold"/>
            </a:endParaRPr>
          </a:p>
          <a:p>
            <a:pPr marL="571500" indent="-571500">
              <a:lnSpc>
                <a:spcPts val="5599"/>
              </a:lnSpc>
              <a:buFont typeface="Arial" panose="020B0604020202020204" pitchFamily="34" charset="0"/>
              <a:buChar char="•"/>
            </a:pPr>
            <a:r>
              <a:rPr lang="en-US" sz="3999" b="1" dirty="0">
                <a:solidFill>
                  <a:srgbClr val="000000"/>
                </a:solidFill>
                <a:latin typeface="Montserrat Semi-Bold Bold"/>
                <a:ea typeface="Montserrat Semi-Bold Bold"/>
                <a:cs typeface="Montserrat Semi-Bold Bold"/>
                <a:sym typeface="Montserrat Semi-Bold Bold"/>
              </a:rPr>
              <a:t>See all possible commands</a:t>
            </a:r>
          </a:p>
          <a:p>
            <a:pPr>
              <a:lnSpc>
                <a:spcPts val="5599"/>
              </a:lnSpc>
            </a:pPr>
            <a:r>
              <a:rPr lang="en-US" sz="3200" b="1" i="1" dirty="0">
                <a:solidFill>
                  <a:srgbClr val="000000"/>
                </a:solidFill>
                <a:latin typeface="Montserrat Semi-Bold Bold"/>
                <a:ea typeface="Montserrat Semi-Bold Bold"/>
                <a:cs typeface="Montserrat Semi-Bold Bold"/>
                <a:sym typeface="Montserrat Semi-Bold Bold"/>
              </a:rPr>
              <a:t>git help --all</a:t>
            </a:r>
          </a:p>
        </p:txBody>
      </p:sp>
      <p:sp>
        <p:nvSpPr>
          <p:cNvPr id="9" name="TextBox 9">
            <a:extLst>
              <a:ext uri="{FF2B5EF4-FFF2-40B4-BE49-F238E27FC236}">
                <a16:creationId xmlns:a16="http://schemas.microsoft.com/office/drawing/2014/main" id="{DB87C21B-AE33-53AC-8246-EB8319E4D842}"/>
              </a:ext>
            </a:extLst>
          </p:cNvPr>
          <p:cNvSpPr txBox="1"/>
          <p:nvPr/>
        </p:nvSpPr>
        <p:spPr>
          <a:xfrm>
            <a:off x="2971800" y="1088917"/>
            <a:ext cx="12344400" cy="1025922"/>
          </a:xfrm>
          <a:prstGeom prst="rect">
            <a:avLst/>
          </a:prstGeom>
        </p:spPr>
        <p:txBody>
          <a:bodyPr wrap="square" lIns="0" tIns="0" rIns="0" bIns="0" rtlCol="0" anchor="t">
            <a:spAutoFit/>
          </a:bodyPr>
          <a:lstStyle/>
          <a:p>
            <a:pPr algn="ctr">
              <a:lnSpc>
                <a:spcPts val="8000"/>
              </a:lnSpc>
            </a:pPr>
            <a:r>
              <a:rPr lang="en-US" sz="8000" b="1" dirty="0">
                <a:solidFill>
                  <a:srgbClr val="282828"/>
                </a:solidFill>
                <a:latin typeface="Montserrat Extra-Bold Bold"/>
                <a:ea typeface="Montserrat Extra-Bold Bold"/>
                <a:cs typeface="Montserrat Extra-Bold Bold"/>
                <a:sym typeface="Montserrat Extra-Bold Bold"/>
              </a:rPr>
              <a:t>Git Help</a:t>
            </a:r>
          </a:p>
        </p:txBody>
      </p:sp>
    </p:spTree>
    <p:extLst>
      <p:ext uri="{BB962C8B-B14F-4D97-AF65-F5344CB8AC3E}">
        <p14:creationId xmlns:p14="http://schemas.microsoft.com/office/powerpoint/2010/main" val="3692643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9004</TotalTime>
  <Words>1385</Words>
  <Application>Microsoft Macintosh PowerPoint</Application>
  <PresentationFormat>Custom</PresentationFormat>
  <Paragraphs>204</Paragraphs>
  <Slides>36</Slides>
  <Notes>30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36</vt:i4>
      </vt:variant>
    </vt:vector>
  </HeadingPairs>
  <TitlesOfParts>
    <vt:vector size="47" baseType="lpstr">
      <vt:lpstr>Montserrat Semi-Bold</vt:lpstr>
      <vt:lpstr>Calibri</vt:lpstr>
      <vt:lpstr>Wingdings</vt:lpstr>
      <vt:lpstr>Montserrat Classic</vt:lpstr>
      <vt:lpstr>Montserrat Extra-Bold Bold</vt:lpstr>
      <vt:lpstr>Aptos</vt:lpstr>
      <vt:lpstr>Menlo</vt:lpstr>
      <vt:lpstr>Montserrat Extra-Bold</vt:lpstr>
      <vt:lpstr>Arial</vt:lpstr>
      <vt:lpstr>Montserrat Semi-Bold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PCC Deck Template</dc:title>
  <cp:lastModifiedBy>Cuesta, Joshua</cp:lastModifiedBy>
  <cp:revision>80</cp:revision>
  <dcterms:created xsi:type="dcterms:W3CDTF">2006-08-16T00:00:00Z</dcterms:created>
  <dcterms:modified xsi:type="dcterms:W3CDTF">2025-02-01T10:24:34Z</dcterms:modified>
  <dc:identifier>DAFgUw1_Zyk</dc:identifier>
</cp:coreProperties>
</file>